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59" r:id="rId3"/>
  </p:sldMasterIdLst>
  <p:notesMasterIdLst>
    <p:notesMasterId r:id="rId26"/>
  </p:notesMasterIdLst>
  <p:handoutMasterIdLst>
    <p:handoutMasterId r:id="rId27"/>
  </p:handoutMasterIdLst>
  <p:sldIdLst>
    <p:sldId id="265" r:id="rId4"/>
    <p:sldId id="292" r:id="rId5"/>
    <p:sldId id="297" r:id="rId6"/>
    <p:sldId id="270" r:id="rId7"/>
    <p:sldId id="298" r:id="rId8"/>
    <p:sldId id="267" r:id="rId9"/>
    <p:sldId id="268" r:id="rId10"/>
    <p:sldId id="300" r:id="rId11"/>
    <p:sldId id="293" r:id="rId12"/>
    <p:sldId id="271" r:id="rId13"/>
    <p:sldId id="294" r:id="rId14"/>
    <p:sldId id="295" r:id="rId15"/>
    <p:sldId id="273" r:id="rId16"/>
    <p:sldId id="272" r:id="rId17"/>
    <p:sldId id="290" r:id="rId18"/>
    <p:sldId id="299" r:id="rId19"/>
    <p:sldId id="275" r:id="rId20"/>
    <p:sldId id="276" r:id="rId21"/>
    <p:sldId id="279" r:id="rId22"/>
    <p:sldId id="282" r:id="rId23"/>
    <p:sldId id="286" r:id="rId24"/>
    <p:sldId id="264" r:id="rId25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5956" autoAdjust="0"/>
    <p:restoredTop sz="99031" autoAdjust="0"/>
  </p:normalViewPr>
  <p:slideViewPr>
    <p:cSldViewPr snapToGrid="0">
      <p:cViewPr>
        <p:scale>
          <a:sx n="80" d="100"/>
          <a:sy n="80" d="100"/>
        </p:scale>
        <p:origin x="-1200" y="-235"/>
      </p:cViewPr>
      <p:guideLst>
        <p:guide orient="horz" pos="890"/>
        <p:guide orient="horz" pos="4097"/>
        <p:guide orient="horz" pos="3680"/>
        <p:guide pos="325"/>
        <p:guide pos="73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8DD519C-5D79-4324-816F-D14D7A72C16C}" type="datetimeFigureOut">
              <a:rPr lang="pt-BR"/>
              <a:pPr>
                <a:defRPr/>
              </a:pPr>
              <a:t>27/08/2019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610BC2-5661-4729-8546-771D8B2BE0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4FC4DAE9-EFD9-47A4-8CEF-CEE6EB8152BA}" type="datetimeFigureOut">
              <a:rPr lang="pt-BR"/>
              <a:pPr>
                <a:defRPr/>
              </a:pPr>
              <a:t>27/08/2019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os estilos de texto mestres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9F116D-B66B-4DD2-99A9-ADAB5688B1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9F116D-B66B-4DD2-99A9-ADAB5688B123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9F116D-B66B-4DD2-99A9-ADAB5688B123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Além</a:t>
            </a:r>
            <a:r>
              <a:rPr lang="pt-BR" baseline="0" dirty="0" smtClean="0"/>
              <a:t> disso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9F116D-B66B-4DD2-99A9-ADAB5688B123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É</a:t>
            </a:r>
            <a:r>
              <a:rPr lang="pt-BR" baseline="0" dirty="0" smtClean="0"/>
              <a:t> diante de toda essa demanda computacional que surge a necessidade de parceiras com a comunidade de TI que </a:t>
            </a:r>
            <a:r>
              <a:rPr lang="pt-BR" baseline="0" dirty="0" err="1" smtClean="0"/>
              <a:t>dispoem</a:t>
            </a:r>
            <a:r>
              <a:rPr lang="pt-BR" baseline="0" dirty="0" smtClean="0"/>
              <a:t> de servidores e super computadores e de </a:t>
            </a:r>
            <a:r>
              <a:rPr lang="pt-BR" baseline="0" dirty="0" err="1" smtClean="0"/>
              <a:t>know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how</a:t>
            </a:r>
            <a:r>
              <a:rPr lang="pt-BR" baseline="0" dirty="0" smtClean="0"/>
              <a:t> para executar grandes volumes de dados.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9F116D-B66B-4DD2-99A9-ADAB5688B123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</a:t>
            </a:r>
            <a:r>
              <a:rPr lang="pt-BR" baseline="0" dirty="0" smtClean="0"/>
              <a:t> é em meio a esses desafio e erros que nós temos aprendidos algumas lições importantes 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9F116D-B66B-4DD2-99A9-ADAB5688B123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9F116D-B66B-4DD2-99A9-ADAB5688B123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1- Falar do GPS e APPS</a:t>
            </a:r>
            <a:r>
              <a:rPr lang="pt-BR" baseline="0" dirty="0" smtClean="0"/>
              <a:t> de celular</a:t>
            </a:r>
          </a:p>
          <a:p>
            <a:r>
              <a:rPr lang="pt-BR" baseline="0" dirty="0" smtClean="0"/>
              <a:t>2- </a:t>
            </a:r>
            <a:r>
              <a:rPr lang="pt-BR" baseline="0" dirty="0" err="1" smtClean="0"/>
              <a:t>Algortimos</a:t>
            </a:r>
            <a:r>
              <a:rPr lang="pt-BR" baseline="0" dirty="0" smtClean="0"/>
              <a:t> – Receitas com passos que tem q ser executados</a:t>
            </a:r>
          </a:p>
          <a:p>
            <a:r>
              <a:rPr lang="pt-BR" baseline="0" dirty="0" smtClean="0"/>
              <a:t>3- Nesse contexto de modelagem que nós desenvolvemos o </a:t>
            </a:r>
            <a:r>
              <a:rPr lang="pt-BR" baseline="0" dirty="0" err="1" smtClean="0"/>
              <a:t>modler</a:t>
            </a:r>
            <a:r>
              <a:rPr lang="pt-BR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9F116D-B66B-4DD2-99A9-ADAB5688B123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Variáveis com</a:t>
            </a:r>
            <a:r>
              <a:rPr lang="pt-BR" baseline="0" dirty="0" smtClean="0"/>
              <a:t> informações de temperatura para o presente, passado e futuro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9F116D-B66B-4DD2-99A9-ADAB5688B123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Só pra mostrar</a:t>
            </a:r>
            <a:r>
              <a:rPr lang="pt-BR" baseline="0" dirty="0" smtClean="0"/>
              <a:t> que na MNE usamos 3 famílias principais de algoritmos e cada uma tem sua forma de executar as tarefas 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9F116D-B66B-4DD2-99A9-ADAB5688B123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rgbClr val="008000"/>
                </a:solidFill>
              </a:rPr>
              <a:t>_Falas da expansão</a:t>
            </a:r>
            <a:r>
              <a:rPr lang="pt-BR" sz="1200" baseline="0" dirty="0" smtClean="0">
                <a:solidFill>
                  <a:srgbClr val="008000"/>
                </a:solidFill>
              </a:rPr>
              <a:t> de </a:t>
            </a:r>
            <a:r>
              <a:rPr lang="pt-BR" sz="1200" baseline="0" dirty="0" err="1" smtClean="0">
                <a:solidFill>
                  <a:srgbClr val="008000"/>
                </a:solidFill>
              </a:rPr>
              <a:t>adequebilidade</a:t>
            </a:r>
            <a:r>
              <a:rPr lang="pt-BR" sz="1200" baseline="0" dirty="0" smtClean="0">
                <a:solidFill>
                  <a:srgbClr val="008000"/>
                </a:solidFill>
              </a:rPr>
              <a:t> climática do  mosquito vetor da </a:t>
            </a:r>
            <a:r>
              <a:rPr lang="pt-BR" sz="1200" baseline="0" dirty="0" err="1" smtClean="0">
                <a:solidFill>
                  <a:srgbClr val="008000"/>
                </a:solidFill>
              </a:rPr>
              <a:t>leishamania</a:t>
            </a:r>
            <a:r>
              <a:rPr lang="pt-BR" sz="1200" baseline="0" dirty="0" smtClean="0">
                <a:solidFill>
                  <a:srgbClr val="008000"/>
                </a:solidFill>
              </a:rPr>
              <a:t> </a:t>
            </a:r>
            <a:r>
              <a:rPr lang="pt-BR" sz="1200" baseline="0" dirty="0" err="1" smtClean="0">
                <a:solidFill>
                  <a:srgbClr val="008000"/>
                </a:solidFill>
              </a:rPr>
              <a:t>amazonensis</a:t>
            </a:r>
            <a:r>
              <a:rPr lang="pt-BR" sz="1200" baseline="0" dirty="0" smtClean="0">
                <a:solidFill>
                  <a:srgbClr val="008000"/>
                </a:solidFill>
              </a:rPr>
              <a:t> que </a:t>
            </a:r>
            <a:r>
              <a:rPr lang="pt-BR" sz="1200" baseline="0" dirty="0" err="1" smtClean="0">
                <a:solidFill>
                  <a:srgbClr val="008000"/>
                </a:solidFill>
              </a:rPr>
              <a:t>transmiste</a:t>
            </a:r>
            <a:r>
              <a:rPr lang="pt-BR" sz="1200" baseline="0" dirty="0" smtClean="0">
                <a:solidFill>
                  <a:srgbClr val="008000"/>
                </a:solidFill>
              </a:rPr>
              <a:t> </a:t>
            </a:r>
            <a:r>
              <a:rPr lang="pt-BR" sz="1200" baseline="0" dirty="0" err="1" smtClean="0">
                <a:solidFill>
                  <a:srgbClr val="008000"/>
                </a:solidFill>
              </a:rPr>
              <a:t>leshimaniose</a:t>
            </a:r>
            <a:r>
              <a:rPr lang="pt-BR" sz="1200" baseline="0" dirty="0" smtClean="0">
                <a:solidFill>
                  <a:srgbClr val="008000"/>
                </a:solidFill>
              </a:rPr>
              <a:t> </a:t>
            </a:r>
            <a:r>
              <a:rPr lang="pt-BR" sz="1200" baseline="0" dirty="0" err="1" smtClean="0">
                <a:solidFill>
                  <a:srgbClr val="008000"/>
                </a:solidFill>
              </a:rPr>
              <a:t>cutanea</a:t>
            </a:r>
            <a:r>
              <a:rPr lang="pt-BR" sz="1200" baseline="0" dirty="0" smtClean="0">
                <a:solidFill>
                  <a:srgbClr val="008000"/>
                </a:solidFill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 smtClean="0">
                <a:solidFill>
                  <a:srgbClr val="008000"/>
                </a:solidFill>
              </a:rPr>
              <a:t>_ Falar da estratégia de restaura: apresentam soluções econômicas que consideram múltiplos benefícios, custos e cenários de política.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 smtClean="0">
                <a:solidFill>
                  <a:srgbClr val="008000"/>
                </a:solidFill>
              </a:rPr>
              <a:t>__ Mapeamento de espécies e raras e mapeamento de potencias áreas de adequabilidade para </a:t>
            </a:r>
            <a:r>
              <a:rPr lang="pt-BR" sz="1200" baseline="0" dirty="0" err="1" smtClean="0">
                <a:solidFill>
                  <a:srgbClr val="008000"/>
                </a:solidFill>
              </a:rPr>
              <a:t>sp</a:t>
            </a:r>
            <a:r>
              <a:rPr lang="pt-BR" sz="1200" baseline="0" dirty="0" smtClean="0">
                <a:solidFill>
                  <a:srgbClr val="008000"/>
                </a:solidFill>
              </a:rPr>
              <a:t> invasoras.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 smtClean="0">
                <a:solidFill>
                  <a:srgbClr val="008000"/>
                </a:solidFill>
              </a:rPr>
              <a:t>_ Modelagem pro passado pra várias </a:t>
            </a:r>
            <a:r>
              <a:rPr lang="pt-BR" sz="1200" baseline="0" dirty="0" err="1" smtClean="0">
                <a:solidFill>
                  <a:srgbClr val="008000"/>
                </a:solidFill>
              </a:rPr>
              <a:t>sp</a:t>
            </a:r>
            <a:r>
              <a:rPr lang="pt-BR" sz="1200" baseline="0" dirty="0" smtClean="0">
                <a:solidFill>
                  <a:srgbClr val="008000"/>
                </a:solidFill>
              </a:rPr>
              <a:t> de aves tentando recuperar a história evolutiva, </a:t>
            </a:r>
            <a:r>
              <a:rPr lang="pt-BR" sz="1200" baseline="0" dirty="0" err="1" smtClean="0">
                <a:solidFill>
                  <a:srgbClr val="008000"/>
                </a:solidFill>
              </a:rPr>
              <a:t>recupernado</a:t>
            </a:r>
            <a:r>
              <a:rPr lang="pt-BR" sz="1200" baseline="0" dirty="0" smtClean="0">
                <a:solidFill>
                  <a:srgbClr val="008000"/>
                </a:solidFill>
              </a:rPr>
              <a:t> como estava a adequabilidade ambiental no passado e </a:t>
            </a:r>
            <a:r>
              <a:rPr lang="pt-BR" sz="1200" baseline="0" dirty="0" err="1" smtClean="0">
                <a:solidFill>
                  <a:srgbClr val="008000"/>
                </a:solidFill>
              </a:rPr>
              <a:t>e</a:t>
            </a:r>
            <a:r>
              <a:rPr lang="pt-BR" sz="1200" baseline="0" dirty="0" smtClean="0">
                <a:solidFill>
                  <a:srgbClr val="008000"/>
                </a:solidFill>
              </a:rPr>
              <a:t> testando algumas </a:t>
            </a:r>
            <a:r>
              <a:rPr lang="pt-BR" sz="1200" baseline="0" dirty="0" err="1" smtClean="0">
                <a:solidFill>
                  <a:srgbClr val="008000"/>
                </a:solidFill>
              </a:rPr>
              <a:t>hipótestes</a:t>
            </a:r>
            <a:r>
              <a:rPr lang="pt-BR" sz="1200" baseline="0" dirty="0" smtClean="0">
                <a:solidFill>
                  <a:srgbClr val="008000"/>
                </a:solidFill>
              </a:rPr>
              <a:t> sobre a origem de tanta diversidade nesse região.</a:t>
            </a:r>
            <a:endParaRPr lang="pt-BR" sz="1200" dirty="0" smtClean="0">
              <a:solidFill>
                <a:srgbClr val="008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rgbClr val="008000"/>
                </a:solidFill>
              </a:rPr>
              <a:t>A solução de compromisso com restauração sistemática evita </a:t>
            </a:r>
            <a:r>
              <a:rPr lang="pt-BR" sz="1200" b="1" dirty="0" smtClean="0">
                <a:solidFill>
                  <a:srgbClr val="008000"/>
                </a:solidFill>
              </a:rPr>
              <a:t>26%</a:t>
            </a:r>
            <a:r>
              <a:rPr lang="pt-BR" sz="1200" dirty="0" smtClean="0">
                <a:solidFill>
                  <a:srgbClr val="008000"/>
                </a:solidFill>
              </a:rPr>
              <a:t> da atual perspectiva de extinção de </a:t>
            </a:r>
            <a:r>
              <a:rPr lang="pt-BR" sz="1200" b="1" dirty="0" smtClean="0">
                <a:solidFill>
                  <a:srgbClr val="008000"/>
                </a:solidFill>
              </a:rPr>
              <a:t>2.864</a:t>
            </a:r>
            <a:r>
              <a:rPr lang="pt-BR" sz="1200" dirty="0" smtClean="0">
                <a:solidFill>
                  <a:srgbClr val="008000"/>
                </a:solidFill>
              </a:rPr>
              <a:t> espécies de plantas e animais, seqüestra </a:t>
            </a:r>
            <a:r>
              <a:rPr lang="pt-BR" sz="1200" b="1" dirty="0" smtClean="0">
                <a:solidFill>
                  <a:srgbClr val="008000"/>
                </a:solidFill>
              </a:rPr>
              <a:t>1 bilhão de toneladas de CO2</a:t>
            </a:r>
            <a:r>
              <a:rPr lang="pt-BR" sz="1200" dirty="0" smtClean="0">
                <a:solidFill>
                  <a:srgbClr val="008000"/>
                </a:solidFill>
              </a:rPr>
              <a:t>, reduzindo os custos em </a:t>
            </a:r>
            <a:r>
              <a:rPr lang="pt-BR" sz="1200" b="1" dirty="0" smtClean="0">
                <a:solidFill>
                  <a:srgbClr val="008000"/>
                </a:solidFill>
              </a:rPr>
              <a:t>US $ 28 bilhões</a:t>
            </a:r>
            <a:r>
              <a:rPr lang="pt-BR" sz="1200" dirty="0" smtClean="0">
                <a:solidFill>
                  <a:srgbClr val="008000"/>
                </a:solidFill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>
              <a:solidFill>
                <a:srgbClr val="008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>
              <a:solidFill>
                <a:srgbClr val="008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>
              <a:solidFill>
                <a:srgbClr val="008000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9F116D-B66B-4DD2-99A9-ADAB5688B123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Este é nosso framework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9F116D-B66B-4DD2-99A9-ADAB5688B123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pt-BR" dirty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B0269E-27FC-4E90-AC86-7972E0E45C39}" type="slidenum">
              <a:rPr lang="pt-BR" smtClean="0"/>
              <a:pPr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Este</a:t>
            </a:r>
            <a:r>
              <a:rPr lang="pt-BR" baseline="0" dirty="0" smtClean="0"/>
              <a:t> é o fluxo de trabalho no </a:t>
            </a:r>
            <a:r>
              <a:rPr lang="pt-BR" baseline="0" dirty="0" err="1" smtClean="0"/>
              <a:t>modleR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9F116D-B66B-4DD2-99A9-ADAB5688B123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ítulo 6"/>
          <p:cNvSpPr>
            <a:spLocks noGrp="1"/>
          </p:cNvSpPr>
          <p:nvPr>
            <p:ph type="title"/>
          </p:nvPr>
        </p:nvSpPr>
        <p:spPr>
          <a:xfrm>
            <a:off x="533356" y="2931240"/>
            <a:ext cx="7720737" cy="12325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pt-BR" altLang="pt-BR" smtClean="0"/>
              <a:t>Clique para editar o título mestre</a:t>
            </a:r>
            <a:endParaRPr lang="pt-BR" alt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0"/>
          </p:nvPr>
        </p:nvSpPr>
        <p:spPr>
          <a:xfrm>
            <a:off x="533356" y="4362790"/>
            <a:ext cx="3892827" cy="94421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0"/>
              </a:spcBef>
              <a:buFontTx/>
              <a:buNone/>
              <a:defRPr sz="180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pt-BR" alt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>
            <a:spLocks noGrp="1"/>
          </p:cNvSpPr>
          <p:nvPr>
            <p:ph type="title"/>
          </p:nvPr>
        </p:nvSpPr>
        <p:spPr>
          <a:xfrm>
            <a:off x="405266" y="97972"/>
            <a:ext cx="7345363" cy="124239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pt-BR" altLang="pt-BR" dirty="0"/>
              <a:t>Clique para editar o título Mestre</a:t>
            </a:r>
            <a:endParaRPr lang="pt-BR" dirty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428851" y="1774371"/>
            <a:ext cx="11539992" cy="45085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>
                <a:latin typeface="Verdana" charset="0"/>
                <a:ea typeface="Verdana" charset="0"/>
                <a:cs typeface="Verdana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 sz="1800" baseline="0"/>
            </a:lvl2pPr>
            <a:lvl3pPr marL="1143000" indent="-228600">
              <a:buFont typeface="Arial" panose="020B0604020202020204" pitchFamily="34" charset="0"/>
              <a:buChar char="•"/>
              <a:defRPr sz="1600" baseline="0"/>
            </a:lvl3pPr>
            <a:lvl4pPr marL="1600200" indent="-228600">
              <a:buFont typeface="Arial" panose="020B0604020202020204" pitchFamily="34" charset="0"/>
              <a:buChar char="•"/>
              <a:defRPr sz="1400" baseline="0"/>
            </a:lvl4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428851" y="1774371"/>
            <a:ext cx="11539992" cy="45085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>
                <a:latin typeface="Verdana" charset="0"/>
                <a:ea typeface="Verdana" charset="0"/>
                <a:cs typeface="Verdana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 sz="1800" baseline="0"/>
            </a:lvl2pPr>
            <a:lvl3pPr marL="1143000" indent="-228600">
              <a:buFont typeface="Arial" panose="020B0604020202020204" pitchFamily="34" charset="0"/>
              <a:buChar char="•"/>
              <a:defRPr sz="1600" baseline="0"/>
            </a:lvl3pPr>
            <a:lvl4pPr marL="1600200" indent="-228600">
              <a:buFont typeface="Arial" panose="020B0604020202020204" pitchFamily="34" charset="0"/>
              <a:buChar char="•"/>
              <a:defRPr sz="1400" baseline="0"/>
            </a:lvl4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405266" y="97972"/>
            <a:ext cx="7345363" cy="124239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pt-BR" altLang="pt-BR" dirty="0"/>
              <a:t>Clique para editar 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405266" y="1752600"/>
            <a:ext cx="5237162" cy="45085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latin typeface="Verdana" charset="0"/>
                <a:ea typeface="Verdana" charset="0"/>
                <a:cs typeface="Verdana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6062663" y="1752600"/>
            <a:ext cx="5613400" cy="45085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>
                <a:latin typeface="Verdana" charset="0"/>
                <a:ea typeface="Verdana" charset="0"/>
                <a:cs typeface="Verdana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05266" y="97972"/>
            <a:ext cx="7362780" cy="124239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pt-BR" altLang="pt-BR"/>
              <a:t>Clique para editar 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405266" y="97972"/>
            <a:ext cx="7362780" cy="124239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pt-BR" alt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0"/>
          </p:nvPr>
        </p:nvSpPr>
        <p:spPr>
          <a:xfrm>
            <a:off x="595313" y="1592036"/>
            <a:ext cx="10801350" cy="5045075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57319" y="3081036"/>
            <a:ext cx="5484401" cy="4645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pt-BR" altLang="pt-BR" smtClean="0"/>
              <a:t>Clique para editar o título mestre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0"/>
          </p:nvPr>
        </p:nvSpPr>
        <p:spPr>
          <a:xfrm>
            <a:off x="1757319" y="3618302"/>
            <a:ext cx="5484401" cy="464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altLang="pt-BR" smtClean="0"/>
              <a:t>Clique para editar o texto mestre</a:t>
            </a:r>
          </a:p>
        </p:txBody>
      </p:sp>
      <p:sp>
        <p:nvSpPr>
          <p:cNvPr id="5" name="Espaço Reservado para Conteúdo 7"/>
          <p:cNvSpPr>
            <a:spLocks noGrp="1"/>
          </p:cNvSpPr>
          <p:nvPr>
            <p:ph sz="quarter" idx="11"/>
          </p:nvPr>
        </p:nvSpPr>
        <p:spPr>
          <a:xfrm>
            <a:off x="1757319" y="4155567"/>
            <a:ext cx="5484401" cy="1265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4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odel-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ithub.com/Model-R/modleR/blob/master/vignettes/workflow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odel-r.jbrj.gov.br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model-r.jbrj.gov.b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odel-r.jbrj.gov.br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tiff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hyperlink" Target="http://www.lncc.br/boletim/boletimconsultar.php?vMenu=&amp;idt_boletim=17&amp;vAno=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4.jpe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11" Type="http://schemas.openxmlformats.org/officeDocument/2006/relationships/image" Target="../media/image63.jpe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bif.org/" TargetMode="External"/><Relationship Id="rId7" Type="http://schemas.openxmlformats.org/officeDocument/2006/relationships/hyperlink" Target="http://reflora.jbrj.gov.br/reflora/herbarioVirtual/ConsultaPublicoHVUC/ResultadoDaConsultaNovaConsulta.do?lingua=p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hyperlink" Target="http://www.splink.org.br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mapbiomas.org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coclimate.org/" TargetMode="External"/><Relationship Id="rId5" Type="http://schemas.openxmlformats.org/officeDocument/2006/relationships/image" Target="../media/image10.jpeg"/><Relationship Id="rId10" Type="http://schemas.openxmlformats.org/officeDocument/2006/relationships/hyperlink" Target="https://cgiarcsi.community/category/data/" TargetMode="External"/><Relationship Id="rId4" Type="http://schemas.openxmlformats.org/officeDocument/2006/relationships/hyperlink" Target="https://www.worldclim.org/" TargetMode="Externa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ithub.com/Model-R/modelr-web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283028" y="2919639"/>
            <a:ext cx="7800975" cy="123348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Execução de modelagem de nicho ecológico com o modleR</a:t>
            </a:r>
          </a:p>
        </p:txBody>
      </p:sp>
      <p:sp>
        <p:nvSpPr>
          <p:cNvPr id="4099" name="Espaço Reservado para Conteúdo 2"/>
          <p:cNvSpPr txBox="1">
            <a:spLocks noChangeArrowheads="1"/>
          </p:cNvSpPr>
          <p:nvPr/>
        </p:nvSpPr>
        <p:spPr bwMode="auto">
          <a:xfrm>
            <a:off x="330652" y="3801382"/>
            <a:ext cx="7746547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t-BR" altLang="pt-B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Tainá </a:t>
            </a:r>
            <a:r>
              <a:rPr lang="pt-BR" alt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Rocha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Núcleo de Computação Científica e </a:t>
            </a:r>
            <a:r>
              <a:rPr lang="pt-BR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Geoprocessamento</a:t>
            </a:r>
            <a:r>
              <a: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(NCCG)</a:t>
            </a:r>
            <a:endParaRPr lang="pt-BR" altLang="pt-BR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t-BR" altLang="pt-B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Instituto de Pesquisa Jardim Botânico do Rio de </a:t>
            </a:r>
            <a:r>
              <a:rPr lang="pt-BR" alt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Janeiro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endParaRPr lang="pt-BR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endParaRPr lang="pt-BR" altLang="pt-BR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t-BR" alt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t-BR" alt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t-BR" alt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t-BR" alt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00" name="Picture 4" descr="C:\Users\taina\Documents\Docs\PPT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719" y="5144862"/>
            <a:ext cx="1109052" cy="1188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tângulo 9"/>
          <p:cNvSpPr>
            <a:spLocks noChangeArrowheads="1"/>
          </p:cNvSpPr>
          <p:nvPr/>
        </p:nvSpPr>
        <p:spPr bwMode="auto">
          <a:xfrm>
            <a:off x="182245" y="3622766"/>
            <a:ext cx="3439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>
                <a:latin typeface="Verdana" pitchFamily="34" charset="0"/>
                <a:ea typeface="Verdana" pitchFamily="34" charset="0"/>
                <a:hlinkClick r:id="rId3"/>
              </a:rPr>
              <a:t>https://github.com/Model-R</a:t>
            </a:r>
            <a:endParaRPr lang="pt-BR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2720" y="2743200"/>
            <a:ext cx="39747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 smtClean="0">
                <a:latin typeface="Verdana" pitchFamily="34" charset="0"/>
                <a:ea typeface="Verdana" pitchFamily="34" charset="0"/>
              </a:rPr>
              <a:t>Todos os </a:t>
            </a:r>
            <a:r>
              <a:rPr lang="pt-BR" sz="1700" b="1" dirty="0" smtClean="0">
                <a:latin typeface="Verdana" pitchFamily="34" charset="0"/>
                <a:ea typeface="Verdana" pitchFamily="34" charset="0"/>
              </a:rPr>
              <a:t>códigos</a:t>
            </a:r>
            <a:r>
              <a:rPr lang="pt-BR" sz="1700" dirty="0" smtClean="0">
                <a:latin typeface="Verdana" pitchFamily="34" charset="0"/>
                <a:ea typeface="Verdana" pitchFamily="34" charset="0"/>
              </a:rPr>
              <a:t> e informações estão disponíveis no </a:t>
            </a:r>
            <a:r>
              <a:rPr lang="pt-BR" sz="1700" dirty="0" err="1" smtClean="0">
                <a:latin typeface="Verdana" pitchFamily="34" charset="0"/>
                <a:ea typeface="Verdana" pitchFamily="34" charset="0"/>
              </a:rPr>
              <a:t>GitHub</a:t>
            </a:r>
            <a:endParaRPr lang="pt-BR" sz="1700" dirty="0" smtClean="0">
              <a:latin typeface="Verdana" pitchFamily="34" charset="0"/>
              <a:ea typeface="Verdana" pitchFamily="34" charset="0"/>
            </a:endParaRP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</a:endParaRPr>
          </a:p>
          <a:p>
            <a:endParaRPr lang="pt-BR" dirty="0"/>
          </a:p>
        </p:txBody>
      </p:sp>
      <p:sp>
        <p:nvSpPr>
          <p:cNvPr id="9" name="Título 5"/>
          <p:cNvSpPr txBox="1">
            <a:spLocks/>
          </p:cNvSpPr>
          <p:nvPr/>
        </p:nvSpPr>
        <p:spPr bwMode="auto">
          <a:xfrm>
            <a:off x="0" y="333375"/>
            <a:ext cx="73453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Execução de modelagem de nicho ecológico com o 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modleR</a:t>
            </a:r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4681538" y="1428750"/>
            <a:ext cx="7177087" cy="5410200"/>
            <a:chOff x="4386263" y="1447800"/>
            <a:chExt cx="7177087" cy="54102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86263" y="1447800"/>
              <a:ext cx="7177087" cy="541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800289" y="1611807"/>
              <a:ext cx="1744011" cy="887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CaixaDeTexto 7"/>
          <p:cNvSpPr txBox="1"/>
          <p:nvPr/>
        </p:nvSpPr>
        <p:spPr>
          <a:xfrm>
            <a:off x="264160" y="1537970"/>
            <a:ext cx="16546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err="1" smtClean="0">
                <a:latin typeface="Verdana" pitchFamily="34" charset="0"/>
                <a:ea typeface="Verdana" pitchFamily="34" charset="0"/>
              </a:rPr>
              <a:t>modleR</a:t>
            </a:r>
            <a:r>
              <a:rPr lang="pt-BR" sz="2200" dirty="0" smtClean="0">
                <a:latin typeface="Verdana" pitchFamily="34" charset="0"/>
                <a:ea typeface="Verdana" pitchFamily="34" charset="0"/>
              </a:rPr>
              <a:t> ...</a:t>
            </a:r>
            <a:endParaRPr lang="pt-BR" sz="220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taina\Pictures\workfl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5295" y="1055918"/>
            <a:ext cx="8506705" cy="5802082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771525" y="3154528"/>
            <a:ext cx="2200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Fluxo de trabalho</a:t>
            </a:r>
          </a:p>
          <a:p>
            <a:pPr algn="ctr"/>
            <a:r>
              <a:rPr lang="pt-BR" alt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(Workflow):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17714" y="6048384"/>
            <a:ext cx="4822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4"/>
              </a:rPr>
              <a:t>https://github.com/Model-R/modleR/blob/master/vignettes/workflow.png</a:t>
            </a:r>
            <a:endParaRPr lang="pt-BR" dirty="0"/>
          </a:p>
        </p:txBody>
      </p:sp>
      <p:sp>
        <p:nvSpPr>
          <p:cNvPr id="11" name="Título 5"/>
          <p:cNvSpPr txBox="1">
            <a:spLocks/>
          </p:cNvSpPr>
          <p:nvPr/>
        </p:nvSpPr>
        <p:spPr bwMode="auto">
          <a:xfrm>
            <a:off x="0" y="333375"/>
            <a:ext cx="73453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Execução de modelagem de nicho ecológico com o 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modleR</a:t>
            </a:r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4160" y="1537970"/>
            <a:ext cx="16546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err="1" smtClean="0">
                <a:latin typeface="Verdana" pitchFamily="34" charset="0"/>
                <a:ea typeface="Verdana" pitchFamily="34" charset="0"/>
              </a:rPr>
              <a:t>modleR</a:t>
            </a:r>
            <a:r>
              <a:rPr lang="pt-BR" sz="2200" dirty="0" smtClean="0">
                <a:latin typeface="Verdana" pitchFamily="34" charset="0"/>
                <a:ea typeface="Verdana" pitchFamily="34" charset="0"/>
              </a:rPr>
              <a:t> ...</a:t>
            </a:r>
            <a:endParaRPr lang="pt-BR" sz="220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30815" y="3347748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err="1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libri"/>
                <a:sym typeface="Calibri"/>
              </a:rPr>
              <a:t>back-end</a:t>
            </a:r>
            <a:endParaRPr lang="pt-BR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8" name="Google Shape;165;p6" descr="Resultado de imagem para R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519" y="3874646"/>
            <a:ext cx="881096" cy="6827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ítulo 5"/>
          <p:cNvSpPr txBox="1">
            <a:spLocks/>
          </p:cNvSpPr>
          <p:nvPr/>
        </p:nvSpPr>
        <p:spPr bwMode="auto">
          <a:xfrm>
            <a:off x="0" y="333375"/>
            <a:ext cx="73453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Execução de modelagem de nicho ecológico com o 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modleR</a:t>
            </a:r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4160" y="1537970"/>
            <a:ext cx="16546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err="1" smtClean="0">
                <a:latin typeface="Verdana" pitchFamily="34" charset="0"/>
                <a:ea typeface="Verdana" pitchFamily="34" charset="0"/>
              </a:rPr>
              <a:t>modleR</a:t>
            </a:r>
            <a:r>
              <a:rPr lang="pt-BR" sz="2200" dirty="0" smtClean="0">
                <a:latin typeface="Verdana" pitchFamily="34" charset="0"/>
                <a:ea typeface="Verdana" pitchFamily="34" charset="0"/>
              </a:rPr>
              <a:t> ...</a:t>
            </a:r>
            <a:endParaRPr lang="pt-BR" sz="22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7458" y="1617230"/>
            <a:ext cx="8574892" cy="510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199;p10" descr="https://www.researchgate.net/profile/Carla_Osthoff/publication/322102067/figure/fig4/AS:668814177992706@1536469134061/Modeling-steps-in-the-web-interface-of-Model-R_W640.jp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25" y="1485900"/>
            <a:ext cx="79533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Google Shape;200;p10"/>
          <p:cNvSpPr txBox="1">
            <a:spLocks noChangeArrowheads="1"/>
          </p:cNvSpPr>
          <p:nvPr/>
        </p:nvSpPr>
        <p:spPr bwMode="auto">
          <a:xfrm>
            <a:off x="457200" y="2790825"/>
            <a:ext cx="2808514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SzPts val="3200"/>
              <a:buFont typeface="Arial" charset="0"/>
              <a:buNone/>
            </a:pPr>
            <a:r>
              <a:rPr lang="pt-BR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alibri" pitchFamily="34" charset="0"/>
                <a:sym typeface="Calibri" pitchFamily="34" charset="0"/>
              </a:rPr>
              <a:t>Um aplicativo (local) </a:t>
            </a:r>
            <a:r>
              <a:rPr lang="pt-BR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alibri" pitchFamily="34" charset="0"/>
                <a:sym typeface="Calibri" pitchFamily="34" charset="0"/>
              </a:rPr>
              <a:t>shiny</a:t>
            </a:r>
            <a:endParaRPr lang="pt-BR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5364" name="Google Shape;201;p10" descr="Resultado de imagem para shiny 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1610" y="3778019"/>
            <a:ext cx="1078819" cy="113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Google Shape;202;p10" descr="Resultado de imagem para shiny r"/>
          <p:cNvPicPr preferRelativeResize="0">
            <a:picLocks noChangeAspect="1" noChangeArrowheads="1"/>
          </p:cNvPicPr>
          <p:nvPr/>
        </p:nvPicPr>
        <p:blipFill>
          <a:blip r:embed="rId4"/>
          <a:srcRect l="23172" t="8319" r="22758" b="8920"/>
          <a:stretch>
            <a:fillRect/>
          </a:stretch>
        </p:blipFill>
        <p:spPr bwMode="auto">
          <a:xfrm>
            <a:off x="899432" y="5107351"/>
            <a:ext cx="1721343" cy="134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Google Shape;324;p17"/>
          <p:cNvSpPr txBox="1">
            <a:spLocks noChangeArrowheads="1"/>
          </p:cNvSpPr>
          <p:nvPr/>
        </p:nvSpPr>
        <p:spPr bwMode="auto">
          <a:xfrm>
            <a:off x="0" y="6488113"/>
            <a:ext cx="5341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Slide  </a:t>
            </a:r>
            <a:r>
              <a:rPr lang="pt-BR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de </a:t>
            </a:r>
            <a:r>
              <a:rPr lang="pt-BR" dirty="0" smtClean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D. </a:t>
            </a:r>
            <a:r>
              <a:rPr lang="pt-BR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Rocha</a:t>
            </a:r>
          </a:p>
        </p:txBody>
      </p:sp>
      <p:sp>
        <p:nvSpPr>
          <p:cNvPr id="10" name="Título 5"/>
          <p:cNvSpPr txBox="1">
            <a:spLocks/>
          </p:cNvSpPr>
          <p:nvPr/>
        </p:nvSpPr>
        <p:spPr bwMode="auto">
          <a:xfrm>
            <a:off x="0" y="333375"/>
            <a:ext cx="73453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Execução de modelagem de nicho ecológico com o 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modleR</a:t>
            </a:r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64160" y="1537970"/>
            <a:ext cx="16546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err="1" smtClean="0">
                <a:latin typeface="Verdana" pitchFamily="34" charset="0"/>
                <a:ea typeface="Verdana" pitchFamily="34" charset="0"/>
              </a:rPr>
              <a:t>modleR</a:t>
            </a:r>
            <a:r>
              <a:rPr lang="pt-BR" sz="2200" dirty="0" smtClean="0">
                <a:latin typeface="Verdana" pitchFamily="34" charset="0"/>
                <a:ea typeface="Verdana" pitchFamily="34" charset="0"/>
              </a:rPr>
              <a:t> ...</a:t>
            </a:r>
            <a:endParaRPr lang="pt-BR" sz="220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4592" y="1872346"/>
            <a:ext cx="8917408" cy="490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72143" y="3548743"/>
            <a:ext cx="27231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alibri" pitchFamily="34" charset="0"/>
                <a:sym typeface="Calibri" pitchFamily="34" charset="0"/>
              </a:rPr>
              <a:t>modleR web</a:t>
            </a:r>
          </a:p>
          <a:p>
            <a:pPr algn="just"/>
            <a:r>
              <a:rPr lang="pt-BR" dirty="0" smtClean="0">
                <a:hlinkClick r:id="rId3"/>
              </a:rPr>
              <a:t>https://model-r.jbrj.gov.br/</a:t>
            </a:r>
            <a:endParaRPr lang="pt-BR" altLang="pt-B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dirty="0"/>
          </a:p>
        </p:txBody>
      </p:sp>
      <p:sp>
        <p:nvSpPr>
          <p:cNvPr id="9" name="Título 5"/>
          <p:cNvSpPr txBox="1">
            <a:spLocks/>
          </p:cNvSpPr>
          <p:nvPr/>
        </p:nvSpPr>
        <p:spPr bwMode="auto">
          <a:xfrm>
            <a:off x="0" y="333375"/>
            <a:ext cx="73453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Execução de modelagem de nicho ecológico com o 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modleR</a:t>
            </a:r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4160" y="1537970"/>
            <a:ext cx="16546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err="1" smtClean="0">
                <a:latin typeface="Verdana" pitchFamily="34" charset="0"/>
                <a:ea typeface="Verdana" pitchFamily="34" charset="0"/>
              </a:rPr>
              <a:t>modleR</a:t>
            </a:r>
            <a:r>
              <a:rPr lang="pt-BR" sz="2200" dirty="0" smtClean="0">
                <a:latin typeface="Verdana" pitchFamily="34" charset="0"/>
                <a:ea typeface="Verdana" pitchFamily="34" charset="0"/>
              </a:rPr>
              <a:t> ...</a:t>
            </a:r>
            <a:endParaRPr lang="pt-BR" sz="220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6227" y="1940918"/>
            <a:ext cx="9329387" cy="406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5"/>
          <p:cNvSpPr txBox="1">
            <a:spLocks/>
          </p:cNvSpPr>
          <p:nvPr/>
        </p:nvSpPr>
        <p:spPr bwMode="auto">
          <a:xfrm>
            <a:off x="0" y="333375"/>
            <a:ext cx="73453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Execução de modelagem de nicho ecológico com o 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modleR</a:t>
            </a:r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4160" y="1537970"/>
            <a:ext cx="16546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err="1" smtClean="0">
                <a:latin typeface="Verdana" pitchFamily="34" charset="0"/>
                <a:ea typeface="Verdana" pitchFamily="34" charset="0"/>
              </a:rPr>
              <a:t>modleR</a:t>
            </a:r>
            <a:r>
              <a:rPr lang="pt-BR" sz="2200" dirty="0" smtClean="0">
                <a:latin typeface="Verdana" pitchFamily="34" charset="0"/>
                <a:ea typeface="Verdana" pitchFamily="34" charset="0"/>
              </a:rPr>
              <a:t> ...</a:t>
            </a:r>
            <a:endParaRPr lang="pt-BR" sz="2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3072493"/>
            <a:ext cx="27231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alibri" pitchFamily="34" charset="0"/>
                <a:sym typeface="Calibri" pitchFamily="34" charset="0"/>
              </a:rPr>
              <a:t>modleR web</a:t>
            </a:r>
          </a:p>
          <a:p>
            <a:pPr algn="just"/>
            <a:r>
              <a:rPr lang="pt-BR" dirty="0" smtClean="0">
                <a:hlinkClick r:id="rId4"/>
              </a:rPr>
              <a:t>https://model-r.jbrj.gov.br/</a:t>
            </a:r>
            <a:endParaRPr lang="pt-BR" altLang="pt-B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aina\Downloads\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2355" y="2047875"/>
            <a:ext cx="9519645" cy="4076700"/>
          </a:xfrm>
          <a:prstGeom prst="rect">
            <a:avLst/>
          </a:prstGeom>
          <a:noFill/>
        </p:spPr>
      </p:pic>
      <p:sp>
        <p:nvSpPr>
          <p:cNvPr id="6" name="Título 5"/>
          <p:cNvSpPr txBox="1">
            <a:spLocks/>
          </p:cNvSpPr>
          <p:nvPr/>
        </p:nvSpPr>
        <p:spPr bwMode="auto">
          <a:xfrm>
            <a:off x="0" y="333375"/>
            <a:ext cx="73453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Execução de modelagem de nicho ecológico com o 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modleR</a:t>
            </a:r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4160" y="1537970"/>
            <a:ext cx="16546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err="1" smtClean="0">
                <a:latin typeface="Verdana" pitchFamily="34" charset="0"/>
                <a:ea typeface="Verdana" pitchFamily="34" charset="0"/>
              </a:rPr>
              <a:t>modleR</a:t>
            </a:r>
            <a:r>
              <a:rPr lang="pt-BR" sz="2200" dirty="0" smtClean="0">
                <a:latin typeface="Verdana" pitchFamily="34" charset="0"/>
                <a:ea typeface="Verdana" pitchFamily="34" charset="0"/>
              </a:rPr>
              <a:t> ...</a:t>
            </a:r>
            <a:endParaRPr lang="pt-BR" sz="2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3424918"/>
            <a:ext cx="27231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alibri" pitchFamily="34" charset="0"/>
                <a:sym typeface="Calibri" pitchFamily="34" charset="0"/>
              </a:rPr>
              <a:t>modleR web</a:t>
            </a:r>
          </a:p>
          <a:p>
            <a:pPr algn="just"/>
            <a:r>
              <a:rPr lang="pt-BR" dirty="0" smtClean="0">
                <a:hlinkClick r:id="rId3"/>
              </a:rPr>
              <a:t>https://model-r.jbrj.gov.br/</a:t>
            </a:r>
            <a:endParaRPr lang="pt-BR" altLang="pt-B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014029" y="5493524"/>
            <a:ext cx="1846980" cy="13644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28600" indent="-228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/>
            </a:pPr>
            <a:r>
              <a:rPr lang="pt-BR" sz="14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libri"/>
                <a:sym typeface="Calibri"/>
              </a:rPr>
              <a:t>N </a:t>
            </a:r>
            <a:r>
              <a:rPr lang="pt-BR" sz="1400" dirty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libri"/>
                <a:sym typeface="Calibri"/>
              </a:rPr>
              <a:t>de espécies</a:t>
            </a:r>
            <a:endParaRPr lang="pt-BR" sz="1400" dirty="0">
              <a:latin typeface="Verdana" pitchFamily="34" charset="0"/>
              <a:ea typeface="Verdana" pitchFamily="34" charset="0"/>
            </a:endParaRPr>
          </a:p>
          <a:p>
            <a:pPr marL="228600" indent="-228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/>
            </a:pPr>
            <a:r>
              <a:rPr lang="pt-BR" sz="14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libri"/>
                <a:sym typeface="Calibri"/>
              </a:rPr>
              <a:t>N </a:t>
            </a:r>
            <a:r>
              <a:rPr lang="pt-BR" sz="1400" dirty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libri"/>
                <a:sym typeface="Calibri"/>
              </a:rPr>
              <a:t>de algoritmos</a:t>
            </a:r>
          </a:p>
          <a:p>
            <a:pPr marL="228600" indent="-228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/>
            </a:pPr>
            <a:r>
              <a:rPr lang="pt-BR" sz="14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libri"/>
                <a:sym typeface="Calibri"/>
              </a:rPr>
              <a:t>N </a:t>
            </a:r>
            <a:r>
              <a:rPr lang="pt-BR" sz="1400" dirty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libri"/>
                <a:sym typeface="Calibri"/>
              </a:rPr>
              <a:t>de repetições</a:t>
            </a:r>
            <a:endParaRPr lang="pt-BR" sz="1400" dirty="0">
              <a:latin typeface="Verdana" pitchFamily="34" charset="0"/>
              <a:ea typeface="Verdana" pitchFamily="34" charset="0"/>
            </a:endParaRPr>
          </a:p>
          <a:p>
            <a:pPr>
              <a:defRPr/>
            </a:pPr>
            <a:endParaRPr lang="pt-BR" sz="1400" dirty="0">
              <a:latin typeface="Verdana" pitchFamily="34" charset="0"/>
              <a:ea typeface="Verdana" pitchFamily="34" charset="0"/>
            </a:endParaRPr>
          </a:p>
        </p:txBody>
      </p:sp>
      <p:grpSp>
        <p:nvGrpSpPr>
          <p:cNvPr id="19460" name="Grupo 44"/>
          <p:cNvGrpSpPr>
            <a:grpSpLocks/>
          </p:cNvGrpSpPr>
          <p:nvPr/>
        </p:nvGrpSpPr>
        <p:grpSpPr bwMode="auto">
          <a:xfrm>
            <a:off x="1539616" y="2362200"/>
            <a:ext cx="3299084" cy="4210050"/>
            <a:chOff x="4221357" y="2768787"/>
            <a:chExt cx="2869074" cy="3871015"/>
          </a:xfrm>
        </p:grpSpPr>
        <p:sp>
          <p:nvSpPr>
            <p:cNvPr id="19476" name="CaixaDeTexto 19"/>
            <p:cNvSpPr txBox="1">
              <a:spLocks noChangeArrowheads="1"/>
            </p:cNvSpPr>
            <p:nvPr/>
          </p:nvSpPr>
          <p:spPr bwMode="auto">
            <a:xfrm>
              <a:off x="4221357" y="3245824"/>
              <a:ext cx="894290" cy="24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>
                  <a:latin typeface="Verdana" pitchFamily="34" charset="0"/>
                  <a:ea typeface="Verdana" pitchFamily="34" charset="0"/>
                  <a:cs typeface="Verdana" pitchFamily="34" charset="0"/>
                </a:rPr>
                <a:t>BIOCLIM</a:t>
              </a:r>
            </a:p>
          </p:txBody>
        </p:sp>
        <p:sp>
          <p:nvSpPr>
            <p:cNvPr id="19477" name="CaixaDeTexto 20"/>
            <p:cNvSpPr txBox="1">
              <a:spLocks noChangeArrowheads="1"/>
            </p:cNvSpPr>
            <p:nvPr/>
          </p:nvSpPr>
          <p:spPr bwMode="auto">
            <a:xfrm>
              <a:off x="4351760" y="4649173"/>
              <a:ext cx="5746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>
                  <a:latin typeface="Verdana" pitchFamily="34" charset="0"/>
                  <a:ea typeface="Verdana" pitchFamily="34" charset="0"/>
                  <a:cs typeface="Verdana" pitchFamily="34" charset="0"/>
                </a:rPr>
                <a:t>GLM</a:t>
              </a:r>
            </a:p>
          </p:txBody>
        </p:sp>
        <p:sp>
          <p:nvSpPr>
            <p:cNvPr id="19478" name="CaixaDeTexto 21"/>
            <p:cNvSpPr txBox="1">
              <a:spLocks noChangeArrowheads="1"/>
            </p:cNvSpPr>
            <p:nvPr/>
          </p:nvSpPr>
          <p:spPr bwMode="auto">
            <a:xfrm>
              <a:off x="4391218" y="5944997"/>
              <a:ext cx="941389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>
                  <a:latin typeface="Verdana" pitchFamily="34" charset="0"/>
                  <a:ea typeface="Verdana" pitchFamily="34" charset="0"/>
                  <a:cs typeface="Verdana" pitchFamily="34" charset="0"/>
                </a:rPr>
                <a:t>MAXENT</a:t>
              </a:r>
            </a:p>
          </p:txBody>
        </p:sp>
        <p:grpSp>
          <p:nvGrpSpPr>
            <p:cNvPr id="19479" name="Grupo 28"/>
            <p:cNvGrpSpPr>
              <a:grpSpLocks/>
            </p:cNvGrpSpPr>
            <p:nvPr/>
          </p:nvGrpSpPr>
          <p:grpSpPr bwMode="auto">
            <a:xfrm>
              <a:off x="5122811" y="2941023"/>
              <a:ext cx="635006" cy="793751"/>
              <a:chOff x="5249858" y="2682949"/>
              <a:chExt cx="606061" cy="1020728"/>
            </a:xfrm>
          </p:grpSpPr>
          <p:cxnSp>
            <p:nvCxnSpPr>
              <p:cNvPr id="14" name="Conector de seta reta 13"/>
              <p:cNvCxnSpPr/>
              <p:nvPr/>
            </p:nvCxnSpPr>
            <p:spPr>
              <a:xfrm flipV="1">
                <a:off x="5264493" y="2683459"/>
                <a:ext cx="516888" cy="5250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de seta reta 14"/>
              <p:cNvCxnSpPr/>
              <p:nvPr/>
            </p:nvCxnSpPr>
            <p:spPr>
              <a:xfrm flipV="1">
                <a:off x="5249209" y="3247368"/>
                <a:ext cx="60720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de seta reta 15"/>
              <p:cNvCxnSpPr/>
              <p:nvPr/>
            </p:nvCxnSpPr>
            <p:spPr>
              <a:xfrm>
                <a:off x="5249209" y="3279776"/>
                <a:ext cx="596089" cy="4245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80" name="Grupo 30"/>
            <p:cNvGrpSpPr>
              <a:grpSpLocks/>
            </p:cNvGrpSpPr>
            <p:nvPr/>
          </p:nvGrpSpPr>
          <p:grpSpPr bwMode="auto">
            <a:xfrm>
              <a:off x="5132388" y="4390411"/>
              <a:ext cx="633412" cy="793750"/>
              <a:chOff x="5234762" y="2682949"/>
              <a:chExt cx="606056" cy="1020726"/>
            </a:xfrm>
          </p:grpSpPr>
          <p:cxnSp>
            <p:nvCxnSpPr>
              <p:cNvPr id="18" name="Conector de seta reta 17"/>
              <p:cNvCxnSpPr/>
              <p:nvPr/>
            </p:nvCxnSpPr>
            <p:spPr>
              <a:xfrm flipV="1">
                <a:off x="5250021" y="2683102"/>
                <a:ext cx="516792" cy="5250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de seta reta 18"/>
              <p:cNvCxnSpPr/>
              <p:nvPr/>
            </p:nvCxnSpPr>
            <p:spPr>
              <a:xfrm flipV="1">
                <a:off x="5234699" y="3247010"/>
                <a:ext cx="60594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de seta reta 19"/>
              <p:cNvCxnSpPr/>
              <p:nvPr/>
            </p:nvCxnSpPr>
            <p:spPr>
              <a:xfrm>
                <a:off x="5234699" y="3279419"/>
                <a:ext cx="594797" cy="4245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81" name="Grupo 36"/>
            <p:cNvGrpSpPr>
              <a:grpSpLocks/>
            </p:cNvGrpSpPr>
            <p:nvPr/>
          </p:nvGrpSpPr>
          <p:grpSpPr bwMode="auto">
            <a:xfrm>
              <a:off x="5304108" y="5637862"/>
              <a:ext cx="633414" cy="739295"/>
              <a:chOff x="5151483" y="2682531"/>
              <a:chExt cx="606057" cy="950700"/>
            </a:xfrm>
          </p:grpSpPr>
          <p:cxnSp>
            <p:nvCxnSpPr>
              <p:cNvPr id="22" name="Conector de seta reta 21"/>
              <p:cNvCxnSpPr/>
              <p:nvPr/>
            </p:nvCxnSpPr>
            <p:spPr>
              <a:xfrm flipV="1">
                <a:off x="5166809" y="2682741"/>
                <a:ext cx="466644" cy="4553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de seta reta 22"/>
              <p:cNvCxnSpPr/>
              <p:nvPr/>
            </p:nvCxnSpPr>
            <p:spPr>
              <a:xfrm flipV="1">
                <a:off x="5151487" y="3176972"/>
                <a:ext cx="60593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de seta reta 23"/>
              <p:cNvCxnSpPr/>
              <p:nvPr/>
            </p:nvCxnSpPr>
            <p:spPr>
              <a:xfrm>
                <a:off x="5151487" y="3209380"/>
                <a:ext cx="594796" cy="4245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82" name="CaixaDeTexto 40"/>
            <p:cNvSpPr txBox="1">
              <a:spLocks noChangeArrowheads="1"/>
            </p:cNvSpPr>
            <p:nvPr/>
          </p:nvSpPr>
          <p:spPr bwMode="auto">
            <a:xfrm>
              <a:off x="5738888" y="2768787"/>
              <a:ext cx="1203326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>
                  <a:latin typeface="Verdana" pitchFamily="34" charset="0"/>
                  <a:ea typeface="Verdana" pitchFamily="34" charset="0"/>
                  <a:cs typeface="Verdana" pitchFamily="34" charset="0"/>
                </a:rPr>
                <a:t>BIOCLIM_1</a:t>
              </a:r>
            </a:p>
          </p:txBody>
        </p:sp>
        <p:sp>
          <p:nvSpPr>
            <p:cNvPr id="19483" name="CaixaDeTexto 41"/>
            <p:cNvSpPr txBox="1">
              <a:spLocks noChangeArrowheads="1"/>
            </p:cNvSpPr>
            <p:nvPr/>
          </p:nvSpPr>
          <p:spPr bwMode="auto">
            <a:xfrm>
              <a:off x="5756376" y="3240276"/>
              <a:ext cx="1201740" cy="30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>
                  <a:latin typeface="Verdana" pitchFamily="34" charset="0"/>
                  <a:ea typeface="Verdana" pitchFamily="34" charset="0"/>
                  <a:cs typeface="Verdana" pitchFamily="34" charset="0"/>
                </a:rPr>
                <a:t>BIOCLIM_2</a:t>
              </a:r>
            </a:p>
          </p:txBody>
        </p:sp>
        <p:sp>
          <p:nvSpPr>
            <p:cNvPr id="19484" name="CaixaDeTexto 42"/>
            <p:cNvSpPr txBox="1">
              <a:spLocks noChangeArrowheads="1"/>
            </p:cNvSpPr>
            <p:nvPr/>
          </p:nvSpPr>
          <p:spPr bwMode="auto">
            <a:xfrm>
              <a:off x="5759426" y="3712549"/>
              <a:ext cx="1203326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BIOCLIM_3</a:t>
              </a:r>
            </a:p>
          </p:txBody>
        </p:sp>
        <p:sp>
          <p:nvSpPr>
            <p:cNvPr id="19485" name="CaixaDeTexto 43"/>
            <p:cNvSpPr txBox="1">
              <a:spLocks noChangeArrowheads="1"/>
            </p:cNvSpPr>
            <p:nvPr/>
          </p:nvSpPr>
          <p:spPr bwMode="auto">
            <a:xfrm>
              <a:off x="5810401" y="4239999"/>
              <a:ext cx="803276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GLM_1</a:t>
              </a:r>
            </a:p>
          </p:txBody>
        </p:sp>
        <p:sp>
          <p:nvSpPr>
            <p:cNvPr id="19486" name="CaixaDeTexto 44"/>
            <p:cNvSpPr txBox="1">
              <a:spLocks noChangeArrowheads="1"/>
            </p:cNvSpPr>
            <p:nvPr/>
          </p:nvSpPr>
          <p:spPr bwMode="auto">
            <a:xfrm>
              <a:off x="5827789" y="4646303"/>
              <a:ext cx="801689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>
                  <a:latin typeface="Verdana" pitchFamily="34" charset="0"/>
                  <a:ea typeface="Verdana" pitchFamily="34" charset="0"/>
                  <a:cs typeface="Verdana" pitchFamily="34" charset="0"/>
                </a:rPr>
                <a:t>GLM_2</a:t>
              </a:r>
            </a:p>
          </p:txBody>
        </p:sp>
        <p:sp>
          <p:nvSpPr>
            <p:cNvPr id="19487" name="CaixaDeTexto 45"/>
            <p:cNvSpPr txBox="1">
              <a:spLocks noChangeArrowheads="1"/>
            </p:cNvSpPr>
            <p:nvPr/>
          </p:nvSpPr>
          <p:spPr bwMode="auto">
            <a:xfrm>
              <a:off x="5846688" y="5006361"/>
              <a:ext cx="801689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>
                  <a:latin typeface="Verdana" pitchFamily="34" charset="0"/>
                  <a:ea typeface="Verdana" pitchFamily="34" charset="0"/>
                  <a:cs typeface="Verdana" pitchFamily="34" charset="0"/>
                </a:rPr>
                <a:t>GLM_3</a:t>
              </a:r>
            </a:p>
          </p:txBody>
        </p:sp>
        <p:sp>
          <p:nvSpPr>
            <p:cNvPr id="19488" name="CaixaDeTexto 46"/>
            <p:cNvSpPr txBox="1">
              <a:spLocks noChangeArrowheads="1"/>
            </p:cNvSpPr>
            <p:nvPr/>
          </p:nvSpPr>
          <p:spPr bwMode="auto">
            <a:xfrm>
              <a:off x="5844242" y="5423777"/>
              <a:ext cx="1168401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>
                  <a:latin typeface="Verdana" pitchFamily="34" charset="0"/>
                  <a:ea typeface="Verdana" pitchFamily="34" charset="0"/>
                  <a:cs typeface="Verdana" pitchFamily="34" charset="0"/>
                </a:rPr>
                <a:t>MAXENT_1</a:t>
              </a:r>
            </a:p>
          </p:txBody>
        </p:sp>
        <p:sp>
          <p:nvSpPr>
            <p:cNvPr id="19489" name="CaixaDeTexto 47"/>
            <p:cNvSpPr txBox="1">
              <a:spLocks noChangeArrowheads="1"/>
            </p:cNvSpPr>
            <p:nvPr/>
          </p:nvSpPr>
          <p:spPr bwMode="auto">
            <a:xfrm>
              <a:off x="5890279" y="5897654"/>
              <a:ext cx="1168401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>
                  <a:latin typeface="Verdana" pitchFamily="34" charset="0"/>
                  <a:ea typeface="Verdana" pitchFamily="34" charset="0"/>
                  <a:cs typeface="Verdana" pitchFamily="34" charset="0"/>
                </a:rPr>
                <a:t>MAXENT_2</a:t>
              </a:r>
            </a:p>
          </p:txBody>
        </p:sp>
        <p:sp>
          <p:nvSpPr>
            <p:cNvPr id="19490" name="CaixaDeTexto 48"/>
            <p:cNvSpPr txBox="1">
              <a:spLocks noChangeArrowheads="1"/>
            </p:cNvSpPr>
            <p:nvPr/>
          </p:nvSpPr>
          <p:spPr bwMode="auto">
            <a:xfrm>
              <a:off x="5922030" y="6331827"/>
              <a:ext cx="1168401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>
                  <a:latin typeface="Verdana" pitchFamily="34" charset="0"/>
                  <a:ea typeface="Verdana" pitchFamily="34" charset="0"/>
                  <a:cs typeface="Verdana" pitchFamily="34" charset="0"/>
                </a:rPr>
                <a:t>MAXENT_3</a:t>
              </a:r>
            </a:p>
          </p:txBody>
        </p:sp>
      </p:grpSp>
      <p:sp>
        <p:nvSpPr>
          <p:cNvPr id="19461" name="CaixaDeTexto 49"/>
          <p:cNvSpPr txBox="1">
            <a:spLocks noChangeArrowheads="1"/>
          </p:cNvSpPr>
          <p:nvPr/>
        </p:nvSpPr>
        <p:spPr bwMode="auto">
          <a:xfrm>
            <a:off x="1539875" y="2020888"/>
            <a:ext cx="1233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Algoritmos </a:t>
            </a:r>
          </a:p>
        </p:txBody>
      </p:sp>
      <p:sp>
        <p:nvSpPr>
          <p:cNvPr id="19462" name="CaixaDeTexto 50"/>
          <p:cNvSpPr txBox="1">
            <a:spLocks noChangeArrowheads="1"/>
          </p:cNvSpPr>
          <p:nvPr/>
        </p:nvSpPr>
        <p:spPr bwMode="auto">
          <a:xfrm>
            <a:off x="3328988" y="1998663"/>
            <a:ext cx="1154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Repetições</a:t>
            </a:r>
          </a:p>
        </p:txBody>
      </p:sp>
      <p:grpSp>
        <p:nvGrpSpPr>
          <p:cNvPr id="51" name="Grupo 50"/>
          <p:cNvGrpSpPr/>
          <p:nvPr/>
        </p:nvGrpSpPr>
        <p:grpSpPr>
          <a:xfrm>
            <a:off x="4676775" y="2247900"/>
            <a:ext cx="428624" cy="4562475"/>
            <a:chOff x="7219950" y="1846263"/>
            <a:chExt cx="414338" cy="4865687"/>
          </a:xfrm>
        </p:grpSpPr>
        <p:pic>
          <p:nvPicPr>
            <p:cNvPr id="1946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19950" y="1846263"/>
              <a:ext cx="331788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29475" y="2405063"/>
              <a:ext cx="344488" cy="53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45350" y="3062288"/>
              <a:ext cx="374650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39000" y="4713288"/>
              <a:ext cx="34290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50113" y="4208463"/>
              <a:ext cx="32385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48525" y="3725863"/>
              <a:ext cx="33178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39000" y="5192713"/>
              <a:ext cx="344488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1" name="Picture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219950" y="5684838"/>
              <a:ext cx="346075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2" name="Picture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256463" y="6153150"/>
              <a:ext cx="377825" cy="55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CaixaDeTexto 46"/>
          <p:cNvSpPr txBox="1"/>
          <p:nvPr/>
        </p:nvSpPr>
        <p:spPr>
          <a:xfrm>
            <a:off x="0" y="1469571"/>
            <a:ext cx="355417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" b="1" dirty="0" smtClean="0">
                <a:latin typeface="Verdana" pitchFamily="34" charset="0"/>
                <a:ea typeface="Verdana" pitchFamily="34" charset="0"/>
              </a:rPr>
              <a:t>3- Desafios computacionais</a:t>
            </a:r>
            <a:endParaRPr lang="pt-BR" sz="17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8" name="CaixaDeTexto 2"/>
          <p:cNvSpPr txBox="1">
            <a:spLocks noChangeArrowheads="1"/>
          </p:cNvSpPr>
          <p:nvPr/>
        </p:nvSpPr>
        <p:spPr bwMode="auto">
          <a:xfrm>
            <a:off x="6928757" y="5168994"/>
            <a:ext cx="2525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Demanda Computacional:</a:t>
            </a: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Título 5"/>
          <p:cNvSpPr txBox="1">
            <a:spLocks/>
          </p:cNvSpPr>
          <p:nvPr/>
        </p:nvSpPr>
        <p:spPr bwMode="auto">
          <a:xfrm>
            <a:off x="0" y="333375"/>
            <a:ext cx="73453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Execução de modelagem de nicho ecológico com o 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modleR</a:t>
            </a:r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514350" y="4238625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1 </a:t>
            </a:r>
            <a:r>
              <a:rPr lang="pt-BR" sz="2000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sp</a:t>
            </a:r>
            <a:endParaRPr lang="pt-BR" sz="2000" dirty="0">
              <a:solidFill>
                <a:srgbClr val="C000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2" name="Google Shape;266;g5ba0ce8327_0_14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58000" y="1938716"/>
            <a:ext cx="3819525" cy="277615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CaixaDeTexto 52"/>
          <p:cNvSpPr txBox="1"/>
          <p:nvPr/>
        </p:nvSpPr>
        <p:spPr>
          <a:xfrm>
            <a:off x="6915150" y="1609725"/>
            <a:ext cx="2876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Verdana" pitchFamily="34" charset="0"/>
                <a:ea typeface="Verdana" pitchFamily="34" charset="0"/>
              </a:rPr>
              <a:t>Modelos para muitas espécies</a:t>
            </a:r>
            <a:endParaRPr lang="pt-BR" sz="14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5" name="CaixaDeTexto 5"/>
          <p:cNvSpPr txBox="1">
            <a:spLocks noChangeArrowheads="1"/>
          </p:cNvSpPr>
          <p:nvPr/>
        </p:nvSpPr>
        <p:spPr bwMode="auto">
          <a:xfrm>
            <a:off x="9433124" y="4648321"/>
            <a:ext cx="1311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Strassburg</a:t>
            </a:r>
            <a:r>
              <a:rPr lang="pt-BR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et</a:t>
            </a:r>
            <a:r>
              <a:rPr lang="pt-BR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al.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0" y="1469571"/>
            <a:ext cx="3361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</a:rPr>
              <a:t>3- Desafios computacionais</a:t>
            </a:r>
            <a:endParaRPr lang="pt-BR" sz="1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0" name="Título 5"/>
          <p:cNvSpPr txBox="1">
            <a:spLocks/>
          </p:cNvSpPr>
          <p:nvPr/>
        </p:nvSpPr>
        <p:spPr bwMode="auto">
          <a:xfrm>
            <a:off x="0" y="333375"/>
            <a:ext cx="73453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Execução de modelagem de nicho ecológico com o 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modleR</a:t>
            </a:r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" name="Google Shape;29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8025" y="2190750"/>
            <a:ext cx="4724400" cy="39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aixaDeTexto 23"/>
          <p:cNvSpPr txBox="1"/>
          <p:nvPr/>
        </p:nvSpPr>
        <p:spPr>
          <a:xfrm>
            <a:off x="294640" y="4551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9617714" y="2015609"/>
            <a:ext cx="10438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latin typeface="Verdana" pitchFamily="34" charset="0"/>
                <a:ea typeface="Verdana" pitchFamily="34" charset="0"/>
              </a:rPr>
              <a:t>cenários</a:t>
            </a:r>
            <a:endParaRPr lang="pt-BR" sz="1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372350" y="2076450"/>
            <a:ext cx="864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Verdana" pitchFamily="34" charset="0"/>
                <a:ea typeface="Verdana" pitchFamily="34" charset="0"/>
              </a:rPr>
              <a:t>Tempo</a:t>
            </a:r>
            <a:endParaRPr lang="pt-BR" sz="16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6" name="CaixaDeTexto 7"/>
          <p:cNvSpPr txBox="1">
            <a:spLocks noChangeArrowheads="1"/>
          </p:cNvSpPr>
          <p:nvPr/>
        </p:nvSpPr>
        <p:spPr bwMode="auto">
          <a:xfrm>
            <a:off x="-873813" y="4610101"/>
            <a:ext cx="692838" cy="43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/>
          </a:p>
        </p:txBody>
      </p:sp>
      <p:grpSp>
        <p:nvGrpSpPr>
          <p:cNvPr id="21" name="Grupo 20"/>
          <p:cNvGrpSpPr/>
          <p:nvPr/>
        </p:nvGrpSpPr>
        <p:grpSpPr>
          <a:xfrm>
            <a:off x="66675" y="3616360"/>
            <a:ext cx="1381125" cy="1336640"/>
            <a:chOff x="-2200275" y="4616485"/>
            <a:chExt cx="1285009" cy="1212816"/>
          </a:xfrm>
        </p:grpSpPr>
        <p:pic>
          <p:nvPicPr>
            <p:cNvPr id="18" name="Google Shape;304;p15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200275" y="4616485"/>
              <a:ext cx="1285009" cy="1212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tângulo 18"/>
            <p:cNvSpPr/>
            <p:nvPr/>
          </p:nvSpPr>
          <p:spPr bwMode="auto">
            <a:xfrm>
              <a:off x="-2081772" y="4731383"/>
              <a:ext cx="112508" cy="102132"/>
            </a:xfrm>
            <a:prstGeom prst="rect">
              <a:avLst/>
            </a:prstGeom>
            <a:solidFill>
              <a:srgbClr val="FF0000">
                <a:alpha val="4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304800" y="3048000"/>
            <a:ext cx="12203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500" dirty="0" smtClean="0">
                <a:latin typeface="Verdana" pitchFamily="34" charset="0"/>
                <a:ea typeface="Verdana" pitchFamily="34" charset="0"/>
              </a:rPr>
              <a:t>Resolução </a:t>
            </a:r>
          </a:p>
          <a:p>
            <a:pPr algn="ctr"/>
            <a:r>
              <a:rPr lang="pt-BR" sz="1500" dirty="0" smtClean="0">
                <a:latin typeface="Verdana" pitchFamily="34" charset="0"/>
                <a:ea typeface="Verdana" pitchFamily="34" charset="0"/>
              </a:rPr>
              <a:t>espacial</a:t>
            </a:r>
            <a:endParaRPr lang="pt-BR" sz="15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052" name="Picture 4" descr="C:\Users\taina\Pictures\paraRNP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875" y="2117630"/>
            <a:ext cx="4876800" cy="4496094"/>
          </a:xfrm>
          <a:prstGeom prst="rect">
            <a:avLst/>
          </a:prstGeom>
          <a:noFill/>
        </p:spPr>
      </p:pic>
      <p:sp>
        <p:nvSpPr>
          <p:cNvPr id="25" name="CaixaDeTexto 24"/>
          <p:cNvSpPr txBox="1"/>
          <p:nvPr/>
        </p:nvSpPr>
        <p:spPr>
          <a:xfrm>
            <a:off x="7019925" y="6210300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pt-BR" sz="1600" dirty="0" smtClean="0">
                <a:latin typeface="Verdana" pitchFamily="34" charset="0"/>
                <a:ea typeface="Verdana" pitchFamily="34" charset="0"/>
              </a:rPr>
              <a:t>modelos</a:t>
            </a:r>
            <a:endParaRPr lang="pt-BR" sz="1600" dirty="0"/>
          </a:p>
        </p:txBody>
      </p:sp>
      <p:grpSp>
        <p:nvGrpSpPr>
          <p:cNvPr id="30" name="Grupo 29"/>
          <p:cNvGrpSpPr/>
          <p:nvPr/>
        </p:nvGrpSpPr>
        <p:grpSpPr>
          <a:xfrm>
            <a:off x="7086600" y="1990725"/>
            <a:ext cx="4257675" cy="4514850"/>
            <a:chOff x="7086600" y="1990725"/>
            <a:chExt cx="4257675" cy="4514850"/>
          </a:xfrm>
        </p:grpSpPr>
        <p:sp>
          <p:nvSpPr>
            <p:cNvPr id="26" name="Retângulo 25"/>
            <p:cNvSpPr/>
            <p:nvPr/>
          </p:nvSpPr>
          <p:spPr>
            <a:xfrm>
              <a:off x="7086600" y="2085974"/>
              <a:ext cx="1104900" cy="295275"/>
            </a:xfrm>
            <a:prstGeom prst="rect">
              <a:avLst/>
            </a:prstGeom>
            <a:solidFill>
              <a:srgbClr val="FF0000">
                <a:alpha val="1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8886825" y="1990725"/>
              <a:ext cx="2457450" cy="600075"/>
            </a:xfrm>
            <a:prstGeom prst="rect">
              <a:avLst/>
            </a:prstGeom>
            <a:solidFill>
              <a:srgbClr val="FF0000">
                <a:alpha val="1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7143750" y="2628900"/>
              <a:ext cx="1171575" cy="3876675"/>
            </a:xfrm>
            <a:prstGeom prst="rect">
              <a:avLst/>
            </a:prstGeom>
            <a:solidFill>
              <a:srgbClr val="FF0000">
                <a:alpha val="1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921" y="3520116"/>
            <a:ext cx="2804159" cy="21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CaixaDeTexto 25"/>
          <p:cNvSpPr txBox="1">
            <a:spLocks noChangeArrowheads="1"/>
          </p:cNvSpPr>
          <p:nvPr/>
        </p:nvSpPr>
        <p:spPr bwMode="auto">
          <a:xfrm>
            <a:off x="6400165" y="5888355"/>
            <a:ext cx="3941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Foto: Paulo Faria</a:t>
            </a:r>
          </a:p>
          <a:p>
            <a:r>
              <a:rPr lang="pt-BR" sz="700" dirty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http://www.lncc.br/boletim/boletimconsultar.</a:t>
            </a:r>
            <a:r>
              <a:rPr lang="pt-BR" sz="700" dirty="0" err="1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php</a:t>
            </a:r>
            <a:r>
              <a:rPr lang="pt-BR" sz="700" dirty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?</a:t>
            </a:r>
            <a:r>
              <a:rPr lang="pt-BR" sz="700" dirty="0" err="1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vMenu</a:t>
            </a:r>
            <a:r>
              <a:rPr lang="pt-BR" sz="700" dirty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=&amp;</a:t>
            </a:r>
            <a:r>
              <a:rPr lang="pt-BR" sz="700" dirty="0" err="1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idt_boletim</a:t>
            </a:r>
            <a:r>
              <a:rPr lang="pt-BR" sz="700" dirty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=17&amp;</a:t>
            </a:r>
            <a:r>
              <a:rPr lang="pt-BR" sz="700" dirty="0" err="1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vAno</a:t>
            </a:r>
            <a:r>
              <a:rPr lang="pt-BR" sz="700" dirty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=</a:t>
            </a:r>
            <a:endParaRPr lang="pt-B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9486" y="1502228"/>
            <a:ext cx="355417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" b="1" dirty="0" smtClean="0">
                <a:latin typeface="Verdana" pitchFamily="34" charset="0"/>
                <a:ea typeface="Verdana" pitchFamily="34" charset="0"/>
              </a:rPr>
              <a:t>3- Desafios computacionais</a:t>
            </a:r>
            <a:endParaRPr lang="pt-BR" sz="17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86041" y="2327185"/>
            <a:ext cx="3799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Verdana" pitchFamily="34" charset="0"/>
                <a:ea typeface="Verdana" pitchFamily="34" charset="0"/>
              </a:rPr>
              <a:t>Análise de grande volume de dados</a:t>
            </a:r>
            <a:endParaRPr lang="pt-BR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" name="Título 5"/>
          <p:cNvSpPr txBox="1">
            <a:spLocks/>
          </p:cNvSpPr>
          <p:nvPr/>
        </p:nvSpPr>
        <p:spPr bwMode="auto">
          <a:xfrm>
            <a:off x="0" y="333375"/>
            <a:ext cx="73453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Execução de modelagem de nicho ecológico com o 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modleR</a:t>
            </a:r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Google Shape;98;p4"/>
          <p:cNvPicPr preferRelativeResize="0"/>
          <p:nvPr/>
        </p:nvPicPr>
        <p:blipFill rotWithShape="1">
          <a:blip r:embed="rId5">
            <a:alphaModFix/>
          </a:blip>
          <a:srcRect l="8303" t="20895" r="45349" b="43719"/>
          <a:stretch/>
        </p:blipFill>
        <p:spPr>
          <a:xfrm>
            <a:off x="6485709" y="2211888"/>
            <a:ext cx="2790371" cy="128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480512" y="2981960"/>
            <a:ext cx="442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Verdana" pitchFamily="34" charset="0"/>
                <a:ea typeface="Verdana" pitchFamily="34" charset="0"/>
              </a:rPr>
              <a:t>Uso remoto de super computadores </a:t>
            </a:r>
            <a:endParaRPr lang="pt-BR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4" name="Picture 10" descr="C:\Users\taina\Documents\Docs\PPT\logo_lnc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49435" y="2264682"/>
            <a:ext cx="1682759" cy="613683"/>
          </a:xfrm>
          <a:prstGeom prst="rect">
            <a:avLst/>
          </a:prstGeom>
          <a:noFill/>
        </p:spPr>
      </p:pic>
      <p:pic>
        <p:nvPicPr>
          <p:cNvPr id="19" name="Google Shape;322;p17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430270"/>
            <a:ext cx="5112204" cy="262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/>
          <p:cNvSpPr txBox="1">
            <a:spLocks/>
          </p:cNvSpPr>
          <p:nvPr/>
        </p:nvSpPr>
        <p:spPr bwMode="auto">
          <a:xfrm>
            <a:off x="0" y="333375"/>
            <a:ext cx="73453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Execução de modelagem de nicho ecológico com o 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modleR</a:t>
            </a:r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850571" y="20682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grpSp>
        <p:nvGrpSpPr>
          <p:cNvPr id="33" name="Grupo 32"/>
          <p:cNvGrpSpPr/>
          <p:nvPr/>
        </p:nvGrpSpPr>
        <p:grpSpPr>
          <a:xfrm>
            <a:off x="1483250" y="1937653"/>
            <a:ext cx="9499075" cy="4233627"/>
            <a:chOff x="3047998" y="1860290"/>
            <a:chExt cx="8058157" cy="3182057"/>
          </a:xfrm>
        </p:grpSpPr>
        <p:sp>
          <p:nvSpPr>
            <p:cNvPr id="10" name="CaixaDeTexto 9"/>
            <p:cNvSpPr txBox="1"/>
            <p:nvPr/>
          </p:nvSpPr>
          <p:spPr>
            <a:xfrm>
              <a:off x="4550484" y="1926770"/>
              <a:ext cx="5090817" cy="830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smtClean="0">
                  <a:latin typeface="Verdana" pitchFamily="34" charset="0"/>
                  <a:ea typeface="Verdana" pitchFamily="34" charset="0"/>
                </a:rPr>
                <a:t>1-    Contextualização sobre </a:t>
              </a:r>
            </a:p>
            <a:p>
              <a:pPr algn="ctr"/>
              <a:r>
                <a:rPr lang="pt-BR" sz="2400" dirty="0" smtClean="0">
                  <a:latin typeface="Verdana" pitchFamily="34" charset="0"/>
                  <a:ea typeface="Verdana" pitchFamily="34" charset="0"/>
                </a:rPr>
                <a:t> modelagem de nicho ecológico</a:t>
              </a:r>
              <a:endParaRPr lang="pt-BR" sz="2400" dirty="0"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4451633" y="1860290"/>
              <a:ext cx="4912732" cy="777280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3047998" y="3374570"/>
              <a:ext cx="8058157" cy="601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300" dirty="0" smtClean="0">
                  <a:latin typeface="Verdana" pitchFamily="34" charset="0"/>
                  <a:ea typeface="Verdana" pitchFamily="34" charset="0"/>
                </a:rPr>
                <a:t>2- Um arcabouço computacional para executar a modelagem:</a:t>
              </a:r>
            </a:p>
            <a:p>
              <a:pPr algn="ctr"/>
              <a:r>
                <a:rPr lang="pt-BR" sz="2300" dirty="0" smtClean="0">
                  <a:latin typeface="Verdana" pitchFamily="34" charset="0"/>
                  <a:ea typeface="Verdana" pitchFamily="34" charset="0"/>
                </a:rPr>
                <a:t>modleR</a:t>
              </a:r>
              <a:endParaRPr lang="pt-BR" sz="2300" dirty="0"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3195748" y="3246096"/>
              <a:ext cx="7747710" cy="767050"/>
            </a:xfrm>
            <a:prstGeom prst="rect">
              <a:avLst/>
            </a:prstGeom>
            <a:solidFill>
              <a:schemeClr val="accent1">
                <a:alpha val="1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4902007" y="4672392"/>
              <a:ext cx="3769757" cy="346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smtClean="0">
                  <a:latin typeface="Verdana" pitchFamily="34" charset="0"/>
                  <a:ea typeface="Verdana" pitchFamily="34" charset="0"/>
                </a:rPr>
                <a:t>3- Desafios computacionais</a:t>
              </a:r>
              <a:endParaRPr lang="pt-BR" sz="2400" dirty="0"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4922601" y="4628705"/>
              <a:ext cx="3684549" cy="413642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upo 7"/>
          <p:cNvGrpSpPr>
            <a:grpSpLocks/>
          </p:cNvGrpSpPr>
          <p:nvPr/>
        </p:nvGrpSpPr>
        <p:grpSpPr bwMode="auto">
          <a:xfrm>
            <a:off x="682625" y="2022036"/>
            <a:ext cx="8337550" cy="4648200"/>
            <a:chOff x="82975" y="788275"/>
            <a:chExt cx="10124100" cy="5627400"/>
          </a:xfrm>
        </p:grpSpPr>
        <p:sp>
          <p:nvSpPr>
            <p:cNvPr id="25608" name="Google Shape;362;p22"/>
            <p:cNvSpPr txBox="1">
              <a:spLocks noChangeArrowheads="1"/>
            </p:cNvSpPr>
            <p:nvPr/>
          </p:nvSpPr>
          <p:spPr bwMode="auto">
            <a:xfrm>
              <a:off x="82975" y="788275"/>
              <a:ext cx="10124100" cy="562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pPr marL="228600" indent="-228600">
                <a:lnSpc>
                  <a:spcPct val="300000"/>
                </a:lnSpc>
                <a:buClr>
                  <a:srgbClr val="000000"/>
                </a:buClr>
                <a:buSzPts val="3200"/>
                <a:buFont typeface="Arial" charset="0"/>
                <a:buChar char="•"/>
              </a:pPr>
              <a:r>
                <a:rPr lang="pt-BR" sz="14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Calibri" pitchFamily="34" charset="0"/>
                  <a:sym typeface="Calibri" pitchFamily="34" charset="0"/>
                </a:rPr>
                <a:t>Testes </a:t>
              </a:r>
              <a:r>
                <a:rPr lang="pt-BR" sz="1400" dirty="0" err="1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Calibri" pitchFamily="34" charset="0"/>
                  <a:sym typeface="Calibri" pitchFamily="34" charset="0"/>
                </a:rPr>
                <a:t>frequentes</a:t>
              </a:r>
              <a:r>
                <a:rPr lang="pt-BR" sz="14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Calibri" pitchFamily="34" charset="0"/>
                  <a:sym typeface="Calibri" pitchFamily="34" charset="0"/>
                </a:rPr>
                <a:t> (conjunto de dados menores)</a:t>
              </a:r>
            </a:p>
            <a:p>
              <a:pPr marL="228600" indent="-228600">
                <a:lnSpc>
                  <a:spcPct val="300000"/>
                </a:lnSpc>
                <a:buClr>
                  <a:srgbClr val="000000"/>
                </a:buClr>
                <a:buSzPts val="3200"/>
                <a:buFont typeface="Arial" charset="0"/>
                <a:buChar char="•"/>
              </a:pPr>
              <a:r>
                <a:rPr lang="pt-BR" sz="14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Calibri" pitchFamily="34" charset="0"/>
                  <a:sym typeface="Calibri" pitchFamily="34" charset="0"/>
                </a:rPr>
                <a:t>Experiência </a:t>
              </a:r>
              <a:r>
                <a:rPr lang="pt-BR" sz="14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Calibri" pitchFamily="34" charset="0"/>
                  <a:sym typeface="Calibri" pitchFamily="34" charset="0"/>
                </a:rPr>
                <a:t>com diferentes </a:t>
              </a:r>
              <a:r>
                <a:rPr lang="pt-BR" sz="1400" dirty="0" err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Calibri" pitchFamily="34" charset="0"/>
                  <a:sym typeface="Calibri" pitchFamily="34" charset="0"/>
                </a:rPr>
                <a:t>S.O.</a:t>
              </a:r>
              <a:endParaRPr lang="pt-BR" sz="1400" dirty="0">
                <a:latin typeface="Verdana" pitchFamily="34" charset="0"/>
                <a:ea typeface="Verdana" pitchFamily="34" charset="0"/>
                <a:cs typeface="Calibri" pitchFamily="34" charset="0"/>
              </a:endParaRPr>
            </a:p>
            <a:p>
              <a:pPr marL="228600" indent="-228600">
                <a:lnSpc>
                  <a:spcPct val="300000"/>
                </a:lnSpc>
                <a:spcBef>
                  <a:spcPts val="1000"/>
                </a:spcBef>
                <a:buClr>
                  <a:srgbClr val="000000"/>
                </a:buClr>
                <a:buSzPts val="3200"/>
                <a:buFont typeface="Arial" charset="0"/>
                <a:buChar char="•"/>
              </a:pPr>
              <a:endParaRPr lang="pt-BR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alibri" pitchFamily="34" charset="0"/>
                <a:sym typeface="Calibri" pitchFamily="34" charset="0"/>
              </a:endParaRPr>
            </a:p>
            <a:p>
              <a:pPr marL="228600" indent="-228600">
                <a:lnSpc>
                  <a:spcPct val="300000"/>
                </a:lnSpc>
                <a:spcBef>
                  <a:spcPts val="1000"/>
                </a:spcBef>
                <a:buClr>
                  <a:srgbClr val="000000"/>
                </a:buClr>
                <a:buSzPts val="3200"/>
                <a:buFont typeface="Arial" charset="0"/>
                <a:buChar char="•"/>
              </a:pPr>
              <a:r>
                <a:rPr lang="pt-BR" sz="14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Calibri" pitchFamily="34" charset="0"/>
                  <a:sym typeface="Calibri" pitchFamily="34" charset="0"/>
                </a:rPr>
                <a:t>Equipe multidisciplinar</a:t>
              </a:r>
              <a:endParaRPr lang="pt-BR" sz="1400" dirty="0">
                <a:latin typeface="Verdana" pitchFamily="34" charset="0"/>
                <a:ea typeface="Verdana" pitchFamily="34" charset="0"/>
                <a:cs typeface="Calibri" pitchFamily="34" charset="0"/>
              </a:endParaRPr>
            </a:p>
          </p:txBody>
        </p:sp>
        <p:pic>
          <p:nvPicPr>
            <p:cNvPr id="25609" name="Google Shape;363;p22" descr="Resultado de imagem para linux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19383" y="2184252"/>
              <a:ext cx="611211" cy="899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Google Shape;364;p22" descr="Resultado de imagem para windows 10"/>
            <p:cNvPicPr preferRelativeResize="0">
              <a:picLocks noChangeAspect="1" noChangeArrowheads="1"/>
            </p:cNvPicPr>
            <p:nvPr/>
          </p:nvPicPr>
          <p:blipFill>
            <a:blip r:embed="rId4"/>
            <a:srcRect l="9224" t="8607" r="45245" b="12022"/>
            <a:stretch>
              <a:fillRect/>
            </a:stretch>
          </p:blipFill>
          <p:spPr bwMode="auto">
            <a:xfrm>
              <a:off x="4357667" y="2184253"/>
              <a:ext cx="734793" cy="899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Google Shape;365;p22" descr="Resultado de imagem para mac ios"/>
            <p:cNvPicPr preferRelativeResize="0">
              <a:picLocks noChangeAspect="1" noChangeArrowheads="1"/>
            </p:cNvPicPr>
            <p:nvPr/>
          </p:nvPicPr>
          <p:blipFill>
            <a:blip r:embed="rId5"/>
            <a:srcRect l="21440" r="21483"/>
            <a:stretch>
              <a:fillRect/>
            </a:stretch>
          </p:blipFill>
          <p:spPr bwMode="auto">
            <a:xfrm>
              <a:off x="6533703" y="2161193"/>
              <a:ext cx="666058" cy="899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3" name="Google Shape;324;p17"/>
          <p:cNvSpPr txBox="1">
            <a:spLocks noChangeArrowheads="1"/>
          </p:cNvSpPr>
          <p:nvPr/>
        </p:nvSpPr>
        <p:spPr bwMode="auto">
          <a:xfrm>
            <a:off x="9484632" y="6426879"/>
            <a:ext cx="2456997" cy="36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00" rIns="91425" bIns="4570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Slide de D. </a:t>
            </a:r>
            <a:r>
              <a:rPr lang="pt-BR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Rocha</a:t>
            </a:r>
          </a:p>
        </p:txBody>
      </p:sp>
      <p:pic>
        <p:nvPicPr>
          <p:cNvPr id="25604" name="Google Shape;367;p22" descr="Imagem relacionada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06505" y="4388319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Google Shape;366;p22" descr="Imagem relacionada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0755" y="2007069"/>
            <a:ext cx="9842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0" y="1469571"/>
            <a:ext cx="375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Verdana" pitchFamily="34" charset="0"/>
                <a:ea typeface="Verdana" pitchFamily="34" charset="0"/>
              </a:rPr>
              <a:t>3- Desafios computacionais</a:t>
            </a:r>
            <a:endParaRPr lang="pt-BR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4" name="Título 5"/>
          <p:cNvSpPr txBox="1">
            <a:spLocks/>
          </p:cNvSpPr>
          <p:nvPr/>
        </p:nvSpPr>
        <p:spPr bwMode="auto">
          <a:xfrm>
            <a:off x="0" y="333375"/>
            <a:ext cx="73453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Execução de modelagem de nicho ecológico com o 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modleR</a:t>
            </a:r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411;p29"/>
          <p:cNvSpPr txBox="1">
            <a:spLocks noChangeArrowheads="1"/>
          </p:cNvSpPr>
          <p:nvPr/>
        </p:nvSpPr>
        <p:spPr bwMode="auto">
          <a:xfrm>
            <a:off x="-414564" y="1493611"/>
            <a:ext cx="3886200" cy="40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/>
            <a:r>
              <a:rPr lang="pt-BR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alibri" pitchFamily="34" charset="0"/>
                <a:sym typeface="Calibri" pitchFamily="34" charset="0"/>
              </a:rPr>
              <a:t>EQUIPE </a:t>
            </a:r>
            <a:r>
              <a:rPr lang="pt-BR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alibri" pitchFamily="34" charset="0"/>
                <a:sym typeface="Calibri" pitchFamily="34" charset="0"/>
              </a:rPr>
              <a:t>modleR</a:t>
            </a:r>
            <a:endParaRPr lang="pt-BR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27651" name="Google Shape;412;p29"/>
          <p:cNvGrpSpPr>
            <a:grpSpLocks/>
          </p:cNvGrpSpPr>
          <p:nvPr/>
        </p:nvGrpSpPr>
        <p:grpSpPr bwMode="auto">
          <a:xfrm>
            <a:off x="0" y="3154361"/>
            <a:ext cx="2057730" cy="1233493"/>
            <a:chOff x="4142080" y="1229879"/>
            <a:chExt cx="2668890" cy="1628366"/>
          </a:xfrm>
        </p:grpSpPr>
        <p:sp>
          <p:nvSpPr>
            <p:cNvPr id="27683" name="Google Shape;413;p29"/>
            <p:cNvSpPr txBox="1">
              <a:spLocks noChangeArrowheads="1"/>
            </p:cNvSpPr>
            <p:nvPr/>
          </p:nvSpPr>
          <p:spPr bwMode="auto">
            <a:xfrm>
              <a:off x="4142080" y="2497714"/>
              <a:ext cx="2668890" cy="36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>
              <a:spAutoFit/>
            </a:bodyPr>
            <a:lstStyle/>
            <a:p>
              <a:pPr algn="ctr"/>
              <a:r>
                <a:rPr lang="pt-BR" sz="140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Calibri" pitchFamily="34" charset="0"/>
                  <a:sym typeface="Calibri" pitchFamily="34" charset="0"/>
                </a:rPr>
                <a:t>Marinez Siqueira</a:t>
              </a:r>
              <a:endParaRPr lang="pt-BR" sz="1400">
                <a:latin typeface="Verdana" pitchFamily="34" charset="0"/>
                <a:ea typeface="Verdana" pitchFamily="34" charset="0"/>
                <a:cs typeface="Calibri" pitchFamily="34" charset="0"/>
              </a:endParaRPr>
            </a:p>
          </p:txBody>
        </p:sp>
        <p:pic>
          <p:nvPicPr>
            <p:cNvPr id="27684" name="Google Shape;414;p29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98301" y="1229879"/>
              <a:ext cx="1356450" cy="1268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2" name="Google Shape;415;p29"/>
          <p:cNvGrpSpPr>
            <a:grpSpLocks/>
          </p:cNvGrpSpPr>
          <p:nvPr/>
        </p:nvGrpSpPr>
        <p:grpSpPr bwMode="auto">
          <a:xfrm>
            <a:off x="7851775" y="3144838"/>
            <a:ext cx="2178050" cy="1277937"/>
            <a:chOff x="197991" y="3866387"/>
            <a:chExt cx="2372137" cy="1454044"/>
          </a:xfrm>
        </p:grpSpPr>
        <p:pic>
          <p:nvPicPr>
            <p:cNvPr id="27681" name="Google Shape;416;p29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9330" y="3866387"/>
              <a:ext cx="108000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82" name="Google Shape;417;p29"/>
            <p:cNvSpPr txBox="1">
              <a:spLocks noChangeArrowheads="1"/>
            </p:cNvSpPr>
            <p:nvPr/>
          </p:nvSpPr>
          <p:spPr bwMode="auto">
            <a:xfrm>
              <a:off x="197991" y="4970101"/>
              <a:ext cx="2372137" cy="35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>
              <a:spAutoFit/>
            </a:bodyPr>
            <a:lstStyle/>
            <a:p>
              <a:pPr algn="ctr"/>
              <a:r>
                <a:rPr lang="pt-BR" sz="14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Calibri" pitchFamily="34" charset="0"/>
                  <a:sym typeface="Calibri" pitchFamily="34" charset="0"/>
                </a:rPr>
                <a:t>Guilherme </a:t>
              </a:r>
              <a:r>
                <a:rPr lang="pt-BR" sz="1400" dirty="0" err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Calibri" pitchFamily="34" charset="0"/>
                  <a:sym typeface="Calibri" pitchFamily="34" charset="0"/>
                </a:rPr>
                <a:t>Gall</a:t>
              </a:r>
              <a:endParaRPr lang="pt-BR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27653" name="Google Shape;418;p29"/>
          <p:cNvGrpSpPr>
            <a:grpSpLocks/>
          </p:cNvGrpSpPr>
          <p:nvPr/>
        </p:nvGrpSpPr>
        <p:grpSpPr bwMode="auto">
          <a:xfrm>
            <a:off x="1834924" y="3185807"/>
            <a:ext cx="1839418" cy="1444708"/>
            <a:chOff x="766917" y="1231942"/>
            <a:chExt cx="2384750" cy="1908338"/>
          </a:xfrm>
        </p:grpSpPr>
        <p:pic>
          <p:nvPicPr>
            <p:cNvPr id="27679" name="Google Shape;419;p29" descr="andre.jpg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2434" y="1231942"/>
              <a:ext cx="1080000" cy="1259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80" name="Google Shape;420;p29"/>
            <p:cNvSpPr txBox="1">
              <a:spLocks noChangeArrowheads="1"/>
            </p:cNvSpPr>
            <p:nvPr/>
          </p:nvSpPr>
          <p:spPr bwMode="auto">
            <a:xfrm>
              <a:off x="766917" y="2527344"/>
              <a:ext cx="2384750" cy="61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>
              <a:spAutoFit/>
            </a:bodyPr>
            <a:lstStyle/>
            <a:p>
              <a:pPr algn="ctr"/>
              <a:r>
                <a:rPr lang="pt-BR" sz="140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Calibri" pitchFamily="34" charset="0"/>
                  <a:sym typeface="Calibri" pitchFamily="34" charset="0"/>
                </a:rPr>
                <a:t>Andrea Sánchez-Tapia</a:t>
              </a:r>
            </a:p>
          </p:txBody>
        </p:sp>
      </p:grpSp>
      <p:grpSp>
        <p:nvGrpSpPr>
          <p:cNvPr id="27654" name="Google Shape;421;p29"/>
          <p:cNvGrpSpPr>
            <a:grpSpLocks/>
          </p:cNvGrpSpPr>
          <p:nvPr/>
        </p:nvGrpSpPr>
        <p:grpSpPr bwMode="auto">
          <a:xfrm>
            <a:off x="2119313" y="4851427"/>
            <a:ext cx="1539978" cy="1151823"/>
            <a:chOff x="2867628" y="3807962"/>
            <a:chExt cx="1997442" cy="1521674"/>
          </a:xfrm>
        </p:grpSpPr>
        <p:pic>
          <p:nvPicPr>
            <p:cNvPr id="27677" name="Google Shape;422;p29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09485" y="3807962"/>
              <a:ext cx="1155023" cy="1155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8" name="Google Shape;423;p29"/>
            <p:cNvSpPr txBox="1">
              <a:spLocks noChangeArrowheads="1"/>
            </p:cNvSpPr>
            <p:nvPr/>
          </p:nvSpPr>
          <p:spPr bwMode="auto">
            <a:xfrm>
              <a:off x="2867628" y="4969105"/>
              <a:ext cx="1997442" cy="36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Calibri" pitchFamily="34" charset="0"/>
                  <a:sym typeface="Calibri" pitchFamily="34" charset="0"/>
                </a:rPr>
                <a:t>Felipe Sodré</a:t>
              </a:r>
            </a:p>
          </p:txBody>
        </p:sp>
      </p:grpSp>
      <p:grpSp>
        <p:nvGrpSpPr>
          <p:cNvPr id="27655" name="Google Shape;424;p29"/>
          <p:cNvGrpSpPr>
            <a:grpSpLocks/>
          </p:cNvGrpSpPr>
          <p:nvPr/>
        </p:nvGrpSpPr>
        <p:grpSpPr bwMode="auto">
          <a:xfrm>
            <a:off x="10005219" y="3136900"/>
            <a:ext cx="1878012" cy="1298575"/>
            <a:chOff x="7957160" y="3846512"/>
            <a:chExt cx="2044877" cy="1478252"/>
          </a:xfrm>
        </p:grpSpPr>
        <p:pic>
          <p:nvPicPr>
            <p:cNvPr id="27675" name="Google Shape;425;p29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173349" y="3846512"/>
              <a:ext cx="108000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6" name="Google Shape;426;p29"/>
            <p:cNvSpPr txBox="1">
              <a:spLocks noChangeArrowheads="1"/>
            </p:cNvSpPr>
            <p:nvPr/>
          </p:nvSpPr>
          <p:spPr bwMode="auto">
            <a:xfrm>
              <a:off x="7957160" y="4974434"/>
              <a:ext cx="2044877" cy="35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Calibri" pitchFamily="34" charset="0"/>
                  <a:sym typeface="Calibri" pitchFamily="34" charset="0"/>
                </a:rPr>
                <a:t>Luiz Gadelha</a:t>
              </a:r>
              <a:endParaRPr lang="pt-BR" sz="1400">
                <a:latin typeface="Verdana" pitchFamily="34" charset="0"/>
                <a:ea typeface="Verdana" pitchFamily="34" charset="0"/>
                <a:cs typeface="Calibri" pitchFamily="34" charset="0"/>
              </a:endParaRPr>
            </a:p>
          </p:txBody>
        </p:sp>
      </p:grpSp>
      <p:grpSp>
        <p:nvGrpSpPr>
          <p:cNvPr id="27657" name="Google Shape;430;p29"/>
          <p:cNvGrpSpPr>
            <a:grpSpLocks/>
          </p:cNvGrpSpPr>
          <p:nvPr/>
        </p:nvGrpSpPr>
        <p:grpSpPr bwMode="auto">
          <a:xfrm>
            <a:off x="3570288" y="3203121"/>
            <a:ext cx="2073955" cy="1327836"/>
            <a:chOff x="5538041" y="962432"/>
            <a:chExt cx="2688363" cy="1754466"/>
          </a:xfrm>
        </p:grpSpPr>
        <p:sp>
          <p:nvSpPr>
            <p:cNvPr id="27671" name="Google Shape;431;p29"/>
            <p:cNvSpPr txBox="1">
              <a:spLocks noChangeArrowheads="1"/>
            </p:cNvSpPr>
            <p:nvPr/>
          </p:nvSpPr>
          <p:spPr bwMode="auto">
            <a:xfrm>
              <a:off x="5538041" y="2356367"/>
              <a:ext cx="2688363" cy="36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Calibri" pitchFamily="34" charset="0"/>
                  <a:sym typeface="Calibri" pitchFamily="34" charset="0"/>
                </a:rPr>
                <a:t>Diogo S. B. Rocha</a:t>
              </a:r>
            </a:p>
          </p:txBody>
        </p:sp>
        <p:pic>
          <p:nvPicPr>
            <p:cNvPr id="27672" name="Google Shape;432;p29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83687" y="962432"/>
              <a:ext cx="13335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8" name="Google Shape;433;p29"/>
          <p:cNvGrpSpPr>
            <a:grpSpLocks/>
          </p:cNvGrpSpPr>
          <p:nvPr/>
        </p:nvGrpSpPr>
        <p:grpSpPr bwMode="auto">
          <a:xfrm>
            <a:off x="3671888" y="4760661"/>
            <a:ext cx="1802541" cy="1187025"/>
            <a:chOff x="5212746" y="3674002"/>
            <a:chExt cx="2337449" cy="1567360"/>
          </a:xfrm>
        </p:grpSpPr>
        <p:pic>
          <p:nvPicPr>
            <p:cNvPr id="27669" name="Google Shape;434;p29" descr="Marcos Antunes"/>
            <p:cNvPicPr preferRelativeResize="0"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50261" y="3674002"/>
              <a:ext cx="931837" cy="1252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0" name="Google Shape;435;p29"/>
            <p:cNvSpPr txBox="1">
              <a:spLocks noChangeArrowheads="1"/>
            </p:cNvSpPr>
            <p:nvPr/>
          </p:nvSpPr>
          <p:spPr bwMode="auto">
            <a:xfrm>
              <a:off x="5212746" y="4880831"/>
              <a:ext cx="2337449" cy="36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Calibri" pitchFamily="34" charset="0"/>
                  <a:sym typeface="Calibri" pitchFamily="34" charset="0"/>
                </a:rPr>
                <a:t>Marcos Antunes</a:t>
              </a:r>
            </a:p>
          </p:txBody>
        </p:sp>
      </p:grpSp>
      <p:grpSp>
        <p:nvGrpSpPr>
          <p:cNvPr id="27659" name="Google Shape;436;p29"/>
          <p:cNvGrpSpPr>
            <a:grpSpLocks/>
          </p:cNvGrpSpPr>
          <p:nvPr/>
        </p:nvGrpSpPr>
        <p:grpSpPr bwMode="auto">
          <a:xfrm>
            <a:off x="5473700" y="3153350"/>
            <a:ext cx="1576855" cy="1243350"/>
            <a:chOff x="8803025" y="1061507"/>
            <a:chExt cx="2044877" cy="1642936"/>
          </a:xfrm>
        </p:grpSpPr>
        <p:sp>
          <p:nvSpPr>
            <p:cNvPr id="27667" name="Google Shape;437;p29"/>
            <p:cNvSpPr txBox="1">
              <a:spLocks noChangeArrowheads="1"/>
            </p:cNvSpPr>
            <p:nvPr/>
          </p:nvSpPr>
          <p:spPr bwMode="auto">
            <a:xfrm>
              <a:off x="8803025" y="2343912"/>
              <a:ext cx="2044877" cy="36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Calibri" pitchFamily="34" charset="0"/>
                  <a:sym typeface="Calibri" pitchFamily="34" charset="0"/>
                </a:rPr>
                <a:t>Sara Mortara</a:t>
              </a:r>
            </a:p>
          </p:txBody>
        </p:sp>
        <p:pic>
          <p:nvPicPr>
            <p:cNvPr id="27668" name="Google Shape;438;p29" descr="http://servicosweb.cnpq.br/wspessoa/servletrecuperafoto?tipo=1&amp;id=K4130602T6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861764" y="1061507"/>
              <a:ext cx="1430026" cy="134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62" name="Google Shape;441;p29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85175" y="4822825"/>
            <a:ext cx="12223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3" name="Google Shape;442;p29"/>
          <p:cNvSpPr txBox="1">
            <a:spLocks noChangeArrowheads="1"/>
          </p:cNvSpPr>
          <p:nvPr/>
        </p:nvSpPr>
        <p:spPr bwMode="auto">
          <a:xfrm>
            <a:off x="7432675" y="5991225"/>
            <a:ext cx="310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/>
            <a:r>
              <a:rPr lang="pt-BR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alibri" pitchFamily="34" charset="0"/>
                <a:sym typeface="Calibri" pitchFamily="34" charset="0"/>
              </a:rPr>
              <a:t>Maria Luiza </a:t>
            </a:r>
            <a:r>
              <a:rPr lang="pt-BR" sz="14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alibri" pitchFamily="34" charset="0"/>
                <a:sym typeface="Calibri" pitchFamily="34" charset="0"/>
              </a:rPr>
              <a:t>Mondelli</a:t>
            </a:r>
            <a:endParaRPr lang="pt-BR" sz="1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5457825" y="4788801"/>
            <a:ext cx="1647825" cy="1202424"/>
            <a:chOff x="5276850" y="5649819"/>
            <a:chExt cx="1647825" cy="1202424"/>
          </a:xfrm>
        </p:grpSpPr>
        <p:pic>
          <p:nvPicPr>
            <p:cNvPr id="27664" name="Picture 35" descr="C:\Users\taina\Downloads\IMG_20150820_213418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351463" y="5649819"/>
              <a:ext cx="1066479" cy="840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5" name="CaixaDeTexto 36"/>
            <p:cNvSpPr txBox="1">
              <a:spLocks noChangeArrowheads="1"/>
            </p:cNvSpPr>
            <p:nvPr/>
          </p:nvSpPr>
          <p:spPr bwMode="auto">
            <a:xfrm>
              <a:off x="5276850" y="6544466"/>
              <a:ext cx="16478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Tainá Rocha</a:t>
              </a:r>
            </a:p>
          </p:txBody>
        </p:sp>
      </p:grpSp>
      <p:pic>
        <p:nvPicPr>
          <p:cNvPr id="37" name="Picture 10" descr="C:\Users\taina\Documents\Docs\PPT\logo_lncc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85844" y="1837353"/>
            <a:ext cx="1670503" cy="609213"/>
          </a:xfrm>
          <a:prstGeom prst="rect">
            <a:avLst/>
          </a:prstGeom>
          <a:noFill/>
        </p:spPr>
      </p:pic>
      <p:pic>
        <p:nvPicPr>
          <p:cNvPr id="27685" name="Picture 37" descr="C:\Users\taina\Documents\Docs\PPT\logo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13004" y="1575706"/>
            <a:ext cx="1240764" cy="1208724"/>
          </a:xfrm>
          <a:prstGeom prst="rect">
            <a:avLst/>
          </a:prstGeom>
          <a:noFill/>
        </p:spPr>
      </p:pic>
      <p:sp>
        <p:nvSpPr>
          <p:cNvPr id="39" name="Retângulo 38"/>
          <p:cNvSpPr/>
          <p:nvPr/>
        </p:nvSpPr>
        <p:spPr>
          <a:xfrm>
            <a:off x="2940408" y="1882259"/>
            <a:ext cx="1888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Verdana" pitchFamily="34" charset="0"/>
                <a:ea typeface="Verdana" pitchFamily="34" charset="0"/>
              </a:rPr>
              <a:t>NCCG/JBRJ</a:t>
            </a:r>
            <a:endParaRPr lang="pt-BR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0" name="Título 5"/>
          <p:cNvSpPr txBox="1">
            <a:spLocks/>
          </p:cNvSpPr>
          <p:nvPr/>
        </p:nvSpPr>
        <p:spPr bwMode="auto">
          <a:xfrm>
            <a:off x="0" y="333375"/>
            <a:ext cx="73453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Execução de modelagem de nicho ecológico com o 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modleR</a:t>
            </a:r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483052" y="2610757"/>
            <a:ext cx="7746547" cy="2837146"/>
            <a:chOff x="483052" y="3868057"/>
            <a:chExt cx="7746547" cy="2837146"/>
          </a:xfrm>
        </p:grpSpPr>
        <p:sp>
          <p:nvSpPr>
            <p:cNvPr id="3" name="Espaço Reservado para Conteúdo 2"/>
            <p:cNvSpPr txBox="1">
              <a:spLocks noChangeArrowheads="1"/>
            </p:cNvSpPr>
            <p:nvPr/>
          </p:nvSpPr>
          <p:spPr bwMode="auto">
            <a:xfrm>
              <a:off x="483052" y="3868057"/>
              <a:ext cx="7746547" cy="12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pt-BR" altLang="pt-BR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Tainá </a:t>
              </a:r>
              <a:r>
                <a:rPr lang="pt-BR" altLang="pt-BR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Rocha</a:t>
              </a:r>
            </a:p>
            <a:p>
              <a:pPr eaLnBrk="1" hangingPunct="1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pt-BR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Núcleo de Computação Científica e </a:t>
              </a:r>
              <a:r>
                <a:rPr lang="pt-BR" dirty="0" err="1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Geoprocessamento</a:t>
              </a:r>
              <a:r>
                <a:rPr lang="pt-BR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 (NCCG)</a:t>
              </a:r>
              <a:endParaRPr lang="pt-BR" altLang="pt-B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just"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pt-BR" altLang="pt-BR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Instituto de Pesquisa Jardim Botânico do Rio de </a:t>
              </a:r>
              <a:r>
                <a:rPr lang="pt-BR" altLang="pt-BR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Janeiro</a:t>
              </a:r>
            </a:p>
            <a:p>
              <a:pPr algn="just"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pt-BR" altLang="pt-BR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Contato: taina013@gmail.com</a:t>
              </a:r>
            </a:p>
            <a:p>
              <a:pPr algn="just" eaLnBrk="1" hangingPunct="1">
                <a:lnSpc>
                  <a:spcPct val="90000"/>
                </a:lnSpc>
                <a:spcBef>
                  <a:spcPts val="1000"/>
                </a:spcBef>
              </a:pPr>
              <a:endPara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  <a:p>
              <a:pPr algn="just" eaLnBrk="1" hangingPunct="1">
                <a:lnSpc>
                  <a:spcPct val="90000"/>
                </a:lnSpc>
                <a:spcBef>
                  <a:spcPts val="1000"/>
                </a:spcBef>
              </a:pPr>
              <a:endParaRPr lang="pt-BR" alt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just"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pt-BR" altLang="pt-BR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</a:p>
            <a:p>
              <a:pPr eaLnBrk="1" hangingPunct="1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endParaRPr lang="pt-BR" altLang="pt-BR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endParaRPr lang="pt-BR" altLang="pt-BR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endParaRPr lang="pt-BR" altLang="pt-BR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4" name="Picture 4" descr="C:\Users\taina\Documents\Docs\PPT\logo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9119" y="5516337"/>
              <a:ext cx="1109052" cy="118886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aixaDeTexto 20"/>
          <p:cNvSpPr txBox="1">
            <a:spLocks noChangeArrowheads="1"/>
          </p:cNvSpPr>
          <p:nvPr/>
        </p:nvSpPr>
        <p:spPr bwMode="auto">
          <a:xfrm>
            <a:off x="-1" y="1424442"/>
            <a:ext cx="331470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1- O </a:t>
            </a:r>
            <a:r>
              <a:rPr lang="pt-BR" sz="1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que é a modelagem de nicho </a:t>
            </a:r>
            <a:r>
              <a:rPr lang="pt-BR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ecológico?</a:t>
            </a:r>
            <a:endParaRPr lang="pt-BR" sz="17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0" name="Título 5"/>
          <p:cNvSpPr txBox="1">
            <a:spLocks/>
          </p:cNvSpPr>
          <p:nvPr/>
        </p:nvSpPr>
        <p:spPr bwMode="auto">
          <a:xfrm>
            <a:off x="0" y="333375"/>
            <a:ext cx="73453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Execução de modelagem de nicho ecológico com o 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modleR</a:t>
            </a:r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9186" y="2348070"/>
            <a:ext cx="2497793" cy="436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2" name="Conector de seta reta 81"/>
          <p:cNvCxnSpPr/>
          <p:nvPr/>
        </p:nvCxnSpPr>
        <p:spPr>
          <a:xfrm rot="16200000" flipH="1">
            <a:off x="11410278" y="1990052"/>
            <a:ext cx="285749" cy="13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de seta reta 84"/>
          <p:cNvCxnSpPr/>
          <p:nvPr/>
        </p:nvCxnSpPr>
        <p:spPr>
          <a:xfrm rot="16200000" flipH="1">
            <a:off x="8480627" y="1994102"/>
            <a:ext cx="294474" cy="35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de seta reta 85"/>
          <p:cNvCxnSpPr/>
          <p:nvPr/>
        </p:nvCxnSpPr>
        <p:spPr>
          <a:xfrm rot="16200000" flipH="1">
            <a:off x="9990216" y="1979691"/>
            <a:ext cx="284944" cy="38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upo 118"/>
          <p:cNvGrpSpPr/>
          <p:nvPr/>
        </p:nvGrpSpPr>
        <p:grpSpPr>
          <a:xfrm>
            <a:off x="2933700" y="1524000"/>
            <a:ext cx="9067800" cy="5305425"/>
            <a:chOff x="2933700" y="1524000"/>
            <a:chExt cx="9067800" cy="5305425"/>
          </a:xfrm>
        </p:grpSpPr>
        <p:sp>
          <p:nvSpPr>
            <p:cNvPr id="54" name="Retângulo 53"/>
            <p:cNvSpPr/>
            <p:nvPr/>
          </p:nvSpPr>
          <p:spPr>
            <a:xfrm>
              <a:off x="3676650" y="2181225"/>
              <a:ext cx="8315325" cy="464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2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7" name="Grupo 116"/>
            <p:cNvGrpSpPr/>
            <p:nvPr/>
          </p:nvGrpSpPr>
          <p:grpSpPr>
            <a:xfrm>
              <a:off x="2933700" y="1524000"/>
              <a:ext cx="9067800" cy="5105400"/>
              <a:chOff x="2933700" y="1524000"/>
              <a:chExt cx="9067800" cy="5105400"/>
            </a:xfrm>
          </p:grpSpPr>
          <p:grpSp>
            <p:nvGrpSpPr>
              <p:cNvPr id="81" name="Grupo 80"/>
              <p:cNvGrpSpPr/>
              <p:nvPr/>
            </p:nvGrpSpPr>
            <p:grpSpPr>
              <a:xfrm>
                <a:off x="2933700" y="1524000"/>
                <a:ext cx="9067800" cy="1666261"/>
                <a:chOff x="438150" y="1838325"/>
                <a:chExt cx="10041142" cy="1666261"/>
              </a:xfrm>
            </p:grpSpPr>
            <p:grpSp>
              <p:nvGrpSpPr>
                <p:cNvPr id="61" name="Grupo 60"/>
                <p:cNvGrpSpPr/>
                <p:nvPr/>
              </p:nvGrpSpPr>
              <p:grpSpPr>
                <a:xfrm>
                  <a:off x="438150" y="1844873"/>
                  <a:ext cx="4919230" cy="1659713"/>
                  <a:chOff x="-409575" y="1949648"/>
                  <a:chExt cx="4919230" cy="1659713"/>
                </a:xfrm>
              </p:grpSpPr>
              <p:grpSp>
                <p:nvGrpSpPr>
                  <p:cNvPr id="57" name="Grupo 56"/>
                  <p:cNvGrpSpPr/>
                  <p:nvPr/>
                </p:nvGrpSpPr>
                <p:grpSpPr>
                  <a:xfrm>
                    <a:off x="-409575" y="1949648"/>
                    <a:ext cx="4919230" cy="1659713"/>
                    <a:chOff x="66675" y="3587948"/>
                    <a:chExt cx="4919230" cy="1659713"/>
                  </a:xfrm>
                </p:grpSpPr>
                <p:grpSp>
                  <p:nvGrpSpPr>
                    <p:cNvPr id="29" name="Grupo 28"/>
                    <p:cNvGrpSpPr/>
                    <p:nvPr/>
                  </p:nvGrpSpPr>
                  <p:grpSpPr>
                    <a:xfrm>
                      <a:off x="1314127" y="3876677"/>
                      <a:ext cx="3254417" cy="1370984"/>
                      <a:chOff x="1276027" y="3931023"/>
                      <a:chExt cx="3254417" cy="1552284"/>
                    </a:xfrm>
                  </p:grpSpPr>
                  <p:sp>
                    <p:nvSpPr>
                      <p:cNvPr id="6" name="CaixaDeTexto 5"/>
                      <p:cNvSpPr txBox="1"/>
                      <p:nvPr/>
                    </p:nvSpPr>
                    <p:spPr>
                      <a:xfrm>
                        <a:off x="1276027" y="4437878"/>
                        <a:ext cx="3254417" cy="10454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pt-BR" dirty="0" smtClean="0">
                            <a:latin typeface="Verdana" pitchFamily="34" charset="0"/>
                            <a:ea typeface="Verdana" pitchFamily="34" charset="0"/>
                          </a:rPr>
                          <a:t>Dados </a:t>
                        </a:r>
                        <a:r>
                          <a:rPr lang="pt-BR" dirty="0" err="1" smtClean="0">
                            <a:latin typeface="Verdana" pitchFamily="34" charset="0"/>
                            <a:ea typeface="Verdana" pitchFamily="34" charset="0"/>
                          </a:rPr>
                          <a:t>georreferenciados</a:t>
                        </a:r>
                        <a:r>
                          <a:rPr lang="pt-BR" dirty="0" smtClean="0">
                            <a:latin typeface="Verdana" pitchFamily="34" charset="0"/>
                            <a:ea typeface="Verdana" pitchFamily="34" charset="0"/>
                          </a:rPr>
                          <a:t>:</a:t>
                        </a:r>
                      </a:p>
                      <a:p>
                        <a:pPr algn="ctr"/>
                        <a:r>
                          <a:rPr lang="pt-BR" dirty="0" smtClean="0">
                            <a:latin typeface="Verdana" pitchFamily="34" charset="0"/>
                            <a:ea typeface="Verdana" pitchFamily="34" charset="0"/>
                          </a:rPr>
                          <a:t>Latitude/Longitude </a:t>
                        </a:r>
                      </a:p>
                      <a:p>
                        <a:endParaRPr lang="pt-BR" dirty="0"/>
                      </a:p>
                    </p:txBody>
                  </p:sp>
                  <p:cxnSp>
                    <p:nvCxnSpPr>
                      <p:cNvPr id="22" name="Conector de seta reta 21"/>
                      <p:cNvCxnSpPr/>
                      <p:nvPr/>
                    </p:nvCxnSpPr>
                    <p:spPr>
                      <a:xfrm rot="16200000" flipH="1">
                        <a:off x="4153349" y="4097555"/>
                        <a:ext cx="345104" cy="12040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" name="CaixaDeTexto 26"/>
                    <p:cNvSpPr txBox="1"/>
                    <p:nvPr/>
                  </p:nvSpPr>
                  <p:spPr>
                    <a:xfrm>
                      <a:off x="1183521" y="3587948"/>
                      <a:ext cx="56137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1200" dirty="0" smtClean="0">
                          <a:latin typeface="Verdana" pitchFamily="34" charset="0"/>
                          <a:ea typeface="Verdana" pitchFamily="34" charset="0"/>
                        </a:rPr>
                        <a:t>GBIF</a:t>
                      </a:r>
                      <a:endParaRPr lang="pt-BR" sz="1200" dirty="0">
                        <a:latin typeface="Verdana" pitchFamily="34" charset="0"/>
                        <a:ea typeface="Verdana" pitchFamily="34" charset="0"/>
                      </a:endParaRPr>
                    </a:p>
                  </p:txBody>
                </p:sp>
                <p:sp>
                  <p:nvSpPr>
                    <p:cNvPr id="28" name="CaixaDeTexto 27"/>
                    <p:cNvSpPr txBox="1"/>
                    <p:nvPr/>
                  </p:nvSpPr>
                  <p:spPr>
                    <a:xfrm>
                      <a:off x="3869894" y="3597473"/>
                      <a:ext cx="111601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1200" i="1" dirty="0" err="1" smtClean="0">
                          <a:latin typeface="Verdana" pitchFamily="34" charset="0"/>
                          <a:ea typeface="Verdana" pitchFamily="34" charset="0"/>
                        </a:rPr>
                        <a:t>species</a:t>
                      </a:r>
                      <a:r>
                        <a:rPr lang="pt-BR" sz="1200" dirty="0" err="1" smtClean="0">
                          <a:latin typeface="Verdana" pitchFamily="34" charset="0"/>
                          <a:ea typeface="Verdana" pitchFamily="34" charset="0"/>
                        </a:rPr>
                        <a:t>Link</a:t>
                      </a:r>
                      <a:r>
                        <a:rPr lang="pt-BR" sz="1200" dirty="0" smtClean="0"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pt-BR" sz="1200" dirty="0">
                        <a:latin typeface="Verdana" pitchFamily="34" charset="0"/>
                        <a:ea typeface="Verdana" pitchFamily="34" charset="0"/>
                      </a:endParaRPr>
                    </a:p>
                  </p:txBody>
                </p:sp>
                <p:sp>
                  <p:nvSpPr>
                    <p:cNvPr id="30" name="Retângulo 29"/>
                    <p:cNvSpPr/>
                    <p:nvPr/>
                  </p:nvSpPr>
                  <p:spPr>
                    <a:xfrm>
                      <a:off x="1321605" y="4305300"/>
                      <a:ext cx="3364836" cy="609600"/>
                    </a:xfrm>
                    <a:prstGeom prst="rect">
                      <a:avLst/>
                    </a:prstGeom>
                    <a:solidFill>
                      <a:schemeClr val="accent1">
                        <a:alpha val="2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cxnSp>
                  <p:nvCxnSpPr>
                    <p:cNvPr id="31" name="Conector de seta reta 30"/>
                    <p:cNvCxnSpPr/>
                    <p:nvPr/>
                  </p:nvCxnSpPr>
                  <p:spPr>
                    <a:xfrm rot="5400000">
                      <a:off x="1273827" y="4011893"/>
                      <a:ext cx="313524" cy="6592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Conector de seta reta 32"/>
                    <p:cNvCxnSpPr/>
                    <p:nvPr/>
                  </p:nvCxnSpPr>
                  <p:spPr>
                    <a:xfrm rot="16200000" flipH="1">
                      <a:off x="2739269" y="4017836"/>
                      <a:ext cx="303996" cy="4239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4" name="CaixaDeTexto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675" y="4648200"/>
                      <a:ext cx="184731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endParaRPr lang="pt-BR" sz="1200" dirty="0">
                        <a:latin typeface="Verdana" pitchFamily="34" charset="0"/>
                        <a:ea typeface="Verdana" pitchFamily="34" charset="0"/>
                      </a:endParaRPr>
                    </a:p>
                  </p:txBody>
                </p:sp>
              </p:grpSp>
              <p:sp>
                <p:nvSpPr>
                  <p:cNvPr id="58" name="CaixaDeTexto 57"/>
                  <p:cNvSpPr txBox="1"/>
                  <p:nvPr/>
                </p:nvSpPr>
                <p:spPr>
                  <a:xfrm>
                    <a:off x="1627430" y="1971675"/>
                    <a:ext cx="139333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t-BR" sz="1200" dirty="0" smtClean="0">
                        <a:latin typeface="Verdana" pitchFamily="34" charset="0"/>
                        <a:ea typeface="Verdana" pitchFamily="34" charset="0"/>
                      </a:rPr>
                      <a:t>Herbário virtual</a:t>
                    </a:r>
                  </a:p>
                </p:txBody>
              </p:sp>
            </p:grpSp>
            <p:grpSp>
              <p:nvGrpSpPr>
                <p:cNvPr id="71" name="Grupo 70"/>
                <p:cNvGrpSpPr/>
                <p:nvPr/>
              </p:nvGrpSpPr>
              <p:grpSpPr>
                <a:xfrm>
                  <a:off x="6614206" y="2549348"/>
                  <a:ext cx="3825703" cy="769441"/>
                  <a:chOff x="6176056" y="2587448"/>
                  <a:chExt cx="3825703" cy="769441"/>
                </a:xfrm>
              </p:grpSpPr>
              <p:sp>
                <p:nvSpPr>
                  <p:cNvPr id="64" name="CaixaDeTexto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76056" y="2587448"/>
                    <a:ext cx="3825703" cy="7694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pt-BR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Variáveis </a:t>
                    </a:r>
                    <a:r>
                      <a:rPr lang="pt-BR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a</a:t>
                    </a:r>
                    <a:r>
                      <a:rPr lang="pt-BR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mbientais:</a:t>
                    </a:r>
                  </a:p>
                  <a:p>
                    <a:r>
                      <a:rPr lang="pt-BR" sz="14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Temperatura/precipitação/altitude...</a:t>
                    </a:r>
                    <a:endParaRPr lang="pt-BR" sz="14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  <a:p>
                    <a:endParaRPr lang="pt-BR" sz="12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5" name="Retângulo 64"/>
                  <p:cNvSpPr/>
                  <p:nvPr/>
                </p:nvSpPr>
                <p:spPr>
                  <a:xfrm>
                    <a:off x="6197708" y="2590800"/>
                    <a:ext cx="3737958" cy="571500"/>
                  </a:xfrm>
                  <a:prstGeom prst="rect">
                    <a:avLst/>
                  </a:prstGeom>
                  <a:solidFill>
                    <a:schemeClr val="accent1">
                      <a:alpha val="2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sp>
              <p:nvSpPr>
                <p:cNvPr id="73" name="CaixaDeTexto 72"/>
                <p:cNvSpPr txBox="1"/>
                <p:nvPr/>
              </p:nvSpPr>
              <p:spPr>
                <a:xfrm>
                  <a:off x="6164345" y="1866900"/>
                  <a:ext cx="96584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200" dirty="0" err="1" smtClean="0">
                      <a:latin typeface="Verdana" pitchFamily="34" charset="0"/>
                      <a:ea typeface="Verdana" pitchFamily="34" charset="0"/>
                    </a:rPr>
                    <a:t>WorldClim</a:t>
                  </a:r>
                  <a:endParaRPr lang="pt-BR" sz="1200" dirty="0">
                    <a:latin typeface="Verdana" pitchFamily="34" charset="0"/>
                    <a:ea typeface="Verdana" pitchFamily="34" charset="0"/>
                  </a:endParaRPr>
                </a:p>
              </p:txBody>
            </p:sp>
            <p:sp>
              <p:nvSpPr>
                <p:cNvPr id="74" name="CaixaDeTexto 73"/>
                <p:cNvSpPr txBox="1"/>
                <p:nvPr/>
              </p:nvSpPr>
              <p:spPr>
                <a:xfrm>
                  <a:off x="9445035" y="1838325"/>
                  <a:ext cx="103425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200" dirty="0" err="1" smtClean="0">
                      <a:latin typeface="Verdana" pitchFamily="34" charset="0"/>
                      <a:ea typeface="Verdana" pitchFamily="34" charset="0"/>
                    </a:rPr>
                    <a:t>ecoClimate</a:t>
                  </a:r>
                  <a:endParaRPr lang="pt-BR" sz="1200" dirty="0">
                    <a:latin typeface="Verdana" pitchFamily="34" charset="0"/>
                    <a:ea typeface="Verdana" pitchFamily="34" charset="0"/>
                  </a:endParaRPr>
                </a:p>
              </p:txBody>
            </p:sp>
            <p:sp>
              <p:nvSpPr>
                <p:cNvPr id="75" name="CaixaDeTexto 74"/>
                <p:cNvSpPr txBox="1"/>
                <p:nvPr/>
              </p:nvSpPr>
              <p:spPr>
                <a:xfrm>
                  <a:off x="7807032" y="1880235"/>
                  <a:ext cx="113874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200" dirty="0" smtClean="0">
                      <a:latin typeface="Verdana" pitchFamily="34" charset="0"/>
                      <a:ea typeface="Verdana" pitchFamily="34" charset="0"/>
                    </a:rPr>
                    <a:t>CGIAR-CSI</a:t>
                  </a:r>
                  <a:endParaRPr lang="pt-BR" sz="1200" dirty="0">
                    <a:latin typeface="Verdana" pitchFamily="34" charset="0"/>
                    <a:ea typeface="Verdana" pitchFamily="34" charset="0"/>
                  </a:endParaRPr>
                </a:p>
              </p:txBody>
            </p:sp>
          </p:grpSp>
          <p:grpSp>
            <p:nvGrpSpPr>
              <p:cNvPr id="84" name="Grupo 83"/>
              <p:cNvGrpSpPr/>
              <p:nvPr/>
            </p:nvGrpSpPr>
            <p:grpSpPr>
              <a:xfrm>
                <a:off x="6295955" y="3568675"/>
                <a:ext cx="3467170" cy="923330"/>
                <a:chOff x="4696460" y="2875752"/>
                <a:chExt cx="3351195" cy="1291841"/>
              </a:xfrm>
            </p:grpSpPr>
            <p:sp>
              <p:nvSpPr>
                <p:cNvPr id="80" name="CaixaDeTexto 79"/>
                <p:cNvSpPr txBox="1"/>
                <p:nvPr/>
              </p:nvSpPr>
              <p:spPr>
                <a:xfrm>
                  <a:off x="4696460" y="2875752"/>
                  <a:ext cx="3351195" cy="12918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pt-BR" sz="1400" dirty="0" smtClean="0">
                      <a:latin typeface="Verdana" pitchFamily="34" charset="0"/>
                      <a:ea typeface="Verdana" pitchFamily="34" charset="0"/>
                    </a:rPr>
                    <a:t>Execução da modelagem</a:t>
                  </a:r>
                </a:p>
                <a:p>
                  <a:pPr algn="ctr"/>
                  <a:r>
                    <a:rPr lang="pt-BR" sz="1200" b="1" dirty="0" smtClean="0">
                      <a:latin typeface="Verdana" pitchFamily="34" charset="0"/>
                      <a:ea typeface="Verdana" pitchFamily="34" charset="0"/>
                    </a:rPr>
                    <a:t>Algoritmos</a:t>
                  </a:r>
                </a:p>
                <a:p>
                  <a:pPr algn="ctr">
                    <a:lnSpc>
                      <a:spcPct val="150000"/>
                    </a:lnSpc>
                    <a:buFont typeface="Arial" pitchFamily="34" charset="0"/>
                    <a:buChar char="•"/>
                  </a:pPr>
                  <a:endParaRPr lang="pt-BR" sz="1400" dirty="0" smtClean="0">
                    <a:latin typeface="Verdana" pitchFamily="34" charset="0"/>
                    <a:ea typeface="Verdana" pitchFamily="34" charset="0"/>
                  </a:endParaRPr>
                </a:p>
              </p:txBody>
            </p:sp>
            <p:sp>
              <p:nvSpPr>
                <p:cNvPr id="83" name="Retângulo 82"/>
                <p:cNvSpPr/>
                <p:nvPr/>
              </p:nvSpPr>
              <p:spPr>
                <a:xfrm>
                  <a:off x="5267323" y="2946862"/>
                  <a:ext cx="2255566" cy="799592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25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 smtClean="0"/>
                </a:p>
                <a:p>
                  <a:pPr algn="ctr"/>
                  <a:endParaRPr lang="pt-BR" dirty="0"/>
                </a:p>
              </p:txBody>
            </p:sp>
          </p:grpSp>
          <p:grpSp>
            <p:nvGrpSpPr>
              <p:cNvPr id="99" name="Grupo 98"/>
              <p:cNvGrpSpPr/>
              <p:nvPr/>
            </p:nvGrpSpPr>
            <p:grpSpPr>
              <a:xfrm>
                <a:off x="7124700" y="5118497"/>
                <a:ext cx="1963999" cy="769441"/>
                <a:chOff x="6581775" y="5200650"/>
                <a:chExt cx="1963999" cy="769441"/>
              </a:xfrm>
            </p:grpSpPr>
            <p:sp>
              <p:nvSpPr>
                <p:cNvPr id="91" name="CaixaDeTexto 90"/>
                <p:cNvSpPr txBox="1"/>
                <p:nvPr/>
              </p:nvSpPr>
              <p:spPr>
                <a:xfrm>
                  <a:off x="6581775" y="5200650"/>
                  <a:ext cx="196399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dirty="0" smtClean="0">
                      <a:latin typeface="Verdana" pitchFamily="34" charset="0"/>
                      <a:ea typeface="Verdana" pitchFamily="34" charset="0"/>
                    </a:rPr>
                    <a:t>Modelos de nicho</a:t>
                  </a:r>
                </a:p>
                <a:p>
                  <a:pPr algn="ctr"/>
                  <a:r>
                    <a:rPr lang="pt-BR" sz="1000" dirty="0" smtClean="0">
                      <a:latin typeface="Verdana" pitchFamily="34" charset="0"/>
                      <a:ea typeface="Verdana" pitchFamily="34" charset="0"/>
                    </a:rPr>
                    <a:t>Inúmeras aplicabilidades</a:t>
                  </a:r>
                </a:p>
                <a:p>
                  <a:endParaRPr lang="pt-BR" dirty="0" smtClean="0"/>
                </a:p>
              </p:txBody>
            </p:sp>
            <p:sp>
              <p:nvSpPr>
                <p:cNvPr id="98" name="Retângulo 97"/>
                <p:cNvSpPr/>
                <p:nvPr/>
              </p:nvSpPr>
              <p:spPr>
                <a:xfrm>
                  <a:off x="6610350" y="5219700"/>
                  <a:ext cx="1866900" cy="447675"/>
                </a:xfrm>
                <a:prstGeom prst="rect">
                  <a:avLst/>
                </a:prstGeom>
                <a:solidFill>
                  <a:srgbClr val="FF0000">
                    <a:alpha val="25000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cxnSp>
            <p:nvCxnSpPr>
              <p:cNvPr id="130" name="Conector de seta reta 129"/>
              <p:cNvCxnSpPr/>
              <p:nvPr/>
            </p:nvCxnSpPr>
            <p:spPr>
              <a:xfrm rot="5400000">
                <a:off x="8012511" y="5855895"/>
                <a:ext cx="361950" cy="396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ector de seta reta 130"/>
              <p:cNvCxnSpPr/>
              <p:nvPr/>
            </p:nvCxnSpPr>
            <p:spPr>
              <a:xfrm rot="16200000" flipH="1">
                <a:off x="9033678" y="5699927"/>
                <a:ext cx="294475" cy="21192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ector de seta reta 131"/>
              <p:cNvCxnSpPr/>
              <p:nvPr/>
            </p:nvCxnSpPr>
            <p:spPr>
              <a:xfrm rot="5400000">
                <a:off x="6876265" y="5754694"/>
                <a:ext cx="342096" cy="15002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CaixaDeTexto 132"/>
              <p:cNvSpPr txBox="1"/>
              <p:nvPr/>
            </p:nvSpPr>
            <p:spPr>
              <a:xfrm>
                <a:off x="4857750" y="6044625"/>
                <a:ext cx="2396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600" dirty="0" smtClean="0">
                    <a:latin typeface="Verdana" pitchFamily="34" charset="0"/>
                    <a:ea typeface="Verdana" pitchFamily="34" charset="0"/>
                  </a:rPr>
                  <a:t>Impactos de</a:t>
                </a:r>
              </a:p>
              <a:p>
                <a:pPr algn="ctr"/>
                <a:r>
                  <a:rPr lang="pt-BR" sz="1600" dirty="0" smtClean="0">
                    <a:latin typeface="Verdana" pitchFamily="34" charset="0"/>
                    <a:ea typeface="Verdana" pitchFamily="34" charset="0"/>
                  </a:rPr>
                  <a:t> mudanças climáticas</a:t>
                </a:r>
                <a:endParaRPr lang="pt-BR" sz="1600" dirty="0">
                  <a:latin typeface="Verdana" pitchFamily="34" charset="0"/>
                  <a:ea typeface="Verdana" pitchFamily="34" charset="0"/>
                </a:endParaRPr>
              </a:p>
            </p:txBody>
          </p:sp>
          <p:sp>
            <p:nvSpPr>
              <p:cNvPr id="138" name="CaixaDeTexto 137"/>
              <p:cNvSpPr txBox="1"/>
              <p:nvPr/>
            </p:nvSpPr>
            <p:spPr>
              <a:xfrm>
                <a:off x="7524750" y="6128921"/>
                <a:ext cx="14488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 smtClean="0">
                    <a:latin typeface="Verdana" pitchFamily="34" charset="0"/>
                    <a:ea typeface="Verdana" pitchFamily="34" charset="0"/>
                  </a:rPr>
                  <a:t>Restauração</a:t>
                </a:r>
                <a:endParaRPr lang="pt-BR" sz="1600" dirty="0">
                  <a:latin typeface="Verdana" pitchFamily="34" charset="0"/>
                  <a:ea typeface="Verdana" pitchFamily="34" charset="0"/>
                </a:endParaRPr>
              </a:p>
            </p:txBody>
          </p:sp>
          <p:sp>
            <p:nvSpPr>
              <p:cNvPr id="107" name="CaixaDeTexto 106"/>
              <p:cNvSpPr txBox="1"/>
              <p:nvPr/>
            </p:nvSpPr>
            <p:spPr>
              <a:xfrm>
                <a:off x="3657600" y="4333875"/>
                <a:ext cx="124745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200" dirty="0" smtClean="0">
                    <a:latin typeface="Verdana" pitchFamily="34" charset="0"/>
                    <a:ea typeface="Verdana" pitchFamily="34" charset="0"/>
                  </a:rPr>
                  <a:t>modleR</a:t>
                </a:r>
                <a:endParaRPr lang="pt-BR" sz="2200" dirty="0">
                  <a:latin typeface="Verdana" pitchFamily="34" charset="0"/>
                  <a:ea typeface="Verdana" pitchFamily="34" charset="0"/>
                </a:endParaRPr>
              </a:p>
            </p:txBody>
          </p:sp>
          <p:sp>
            <p:nvSpPr>
              <p:cNvPr id="55" name="Seta para baixo 54"/>
              <p:cNvSpPr/>
              <p:nvPr/>
            </p:nvSpPr>
            <p:spPr>
              <a:xfrm rot="19831773">
                <a:off x="6172199" y="2905127"/>
                <a:ext cx="484632" cy="978408"/>
              </a:xfrm>
              <a:prstGeom prst="downArrow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" name="Seta para baixo 58"/>
              <p:cNvSpPr/>
              <p:nvPr/>
            </p:nvSpPr>
            <p:spPr>
              <a:xfrm rot="2395670">
                <a:off x="9477372" y="2905128"/>
                <a:ext cx="484632" cy="978408"/>
              </a:xfrm>
              <a:prstGeom prst="downArrow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" name="Seta para baixo 59"/>
              <p:cNvSpPr/>
              <p:nvPr/>
            </p:nvSpPr>
            <p:spPr>
              <a:xfrm>
                <a:off x="7810499" y="4276725"/>
                <a:ext cx="400051" cy="721234"/>
              </a:xfrm>
              <a:prstGeom prst="downArrow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6" name="CaixaDeTexto 115"/>
              <p:cNvSpPr txBox="1"/>
              <p:nvPr/>
            </p:nvSpPr>
            <p:spPr>
              <a:xfrm>
                <a:off x="8858249" y="5964793"/>
                <a:ext cx="20574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 smtClean="0">
                    <a:latin typeface="Verdana" pitchFamily="34" charset="0"/>
                    <a:ea typeface="Verdana" pitchFamily="34" charset="0"/>
                  </a:rPr>
                  <a:t>Biogeografia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8074" y="1492396"/>
            <a:ext cx="4695825" cy="226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CaixaDeTexto 7"/>
          <p:cNvSpPr txBox="1">
            <a:spLocks noChangeArrowheads="1"/>
          </p:cNvSpPr>
          <p:nvPr/>
        </p:nvSpPr>
        <p:spPr bwMode="auto">
          <a:xfrm>
            <a:off x="8296275" y="1524000"/>
            <a:ext cx="2252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https://www.gbif.org/</a:t>
            </a:r>
            <a:endParaRPr lang="pt-BR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24875" y="2993115"/>
            <a:ext cx="3543300" cy="303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CaixaDeTexto 9"/>
          <p:cNvSpPr txBox="1">
            <a:spLocks noChangeArrowheads="1"/>
          </p:cNvSpPr>
          <p:nvPr/>
        </p:nvSpPr>
        <p:spPr bwMode="auto">
          <a:xfrm>
            <a:off x="9105900" y="6191250"/>
            <a:ext cx="2617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>
                <a:hlinkClick r:id="rId5"/>
              </a:rPr>
              <a:t>http://www.splink.org.br/</a:t>
            </a:r>
            <a:endParaRPr lang="pt-BR" dirty="0"/>
          </a:p>
        </p:txBody>
      </p:sp>
      <p:sp>
        <p:nvSpPr>
          <p:cNvPr id="10" name="Título 5"/>
          <p:cNvSpPr txBox="1">
            <a:spLocks/>
          </p:cNvSpPr>
          <p:nvPr/>
        </p:nvSpPr>
        <p:spPr bwMode="auto">
          <a:xfrm>
            <a:off x="0" y="333375"/>
            <a:ext cx="73453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Execução de modelagem de nicho ecológico com o 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modleR</a:t>
            </a:r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CaixaDeTexto 20"/>
          <p:cNvSpPr txBox="1">
            <a:spLocks noChangeArrowheads="1"/>
          </p:cNvSpPr>
          <p:nvPr/>
        </p:nvSpPr>
        <p:spPr bwMode="auto">
          <a:xfrm>
            <a:off x="-1" y="1424442"/>
            <a:ext cx="331470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1- O </a:t>
            </a:r>
            <a:r>
              <a:rPr lang="pt-BR" sz="1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que é a modelagem de nicho </a:t>
            </a:r>
            <a:r>
              <a:rPr lang="pt-BR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ecológico?</a:t>
            </a:r>
            <a:endParaRPr lang="pt-BR" sz="17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278805" y="3295628"/>
            <a:ext cx="3045421" cy="923327"/>
            <a:chOff x="278805" y="3295628"/>
            <a:chExt cx="3045421" cy="923327"/>
          </a:xfrm>
        </p:grpSpPr>
        <p:sp>
          <p:nvSpPr>
            <p:cNvPr id="18" name="Retângulo 17"/>
            <p:cNvSpPr/>
            <p:nvPr/>
          </p:nvSpPr>
          <p:spPr>
            <a:xfrm>
              <a:off x="342710" y="3333750"/>
              <a:ext cx="2981516" cy="609600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278805" y="3295628"/>
              <a:ext cx="2938949" cy="923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latin typeface="Verdana" pitchFamily="34" charset="0"/>
                  <a:ea typeface="Verdana" pitchFamily="34" charset="0"/>
                </a:rPr>
                <a:t>Dados </a:t>
              </a:r>
              <a:r>
                <a:rPr lang="pt-BR" dirty="0" err="1" smtClean="0">
                  <a:latin typeface="Verdana" pitchFamily="34" charset="0"/>
                  <a:ea typeface="Verdana" pitchFamily="34" charset="0"/>
                </a:rPr>
                <a:t>georreferenciados</a:t>
              </a:r>
              <a:r>
                <a:rPr lang="pt-BR" dirty="0" smtClean="0">
                  <a:latin typeface="Verdana" pitchFamily="34" charset="0"/>
                  <a:ea typeface="Verdana" pitchFamily="34" charset="0"/>
                </a:rPr>
                <a:t>:</a:t>
              </a:r>
            </a:p>
            <a:p>
              <a:pPr algn="ctr"/>
              <a:r>
                <a:rPr lang="pt-BR" dirty="0" smtClean="0">
                  <a:latin typeface="Verdana" pitchFamily="34" charset="0"/>
                  <a:ea typeface="Verdana" pitchFamily="34" charset="0"/>
                </a:rPr>
                <a:t>Latitude/Longitude </a:t>
              </a:r>
            </a:p>
            <a:p>
              <a:endParaRPr lang="pt-BR" dirty="0"/>
            </a:p>
          </p:txBody>
        </p:sp>
      </p:grpSp>
      <p:pic>
        <p:nvPicPr>
          <p:cNvPr id="23" name="Google Shape;130;g5ba0ce8327_0_1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9250" y="3810000"/>
            <a:ext cx="28956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tângulo 23"/>
          <p:cNvSpPr/>
          <p:nvPr/>
        </p:nvSpPr>
        <p:spPr>
          <a:xfrm>
            <a:off x="860555" y="6282809"/>
            <a:ext cx="4571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latin typeface="Verdana" pitchFamily="34" charset="0"/>
                <a:ea typeface="Verdana" pitchFamily="34" charset="0"/>
                <a:hlinkClick r:id="rId7"/>
              </a:rPr>
              <a:t>http://reflora.jbrj.gov.br/reflora/herbarioVirtual/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/>
          <p:cNvSpPr txBox="1">
            <a:spLocks/>
          </p:cNvSpPr>
          <p:nvPr/>
        </p:nvSpPr>
        <p:spPr bwMode="auto">
          <a:xfrm>
            <a:off x="0" y="333375"/>
            <a:ext cx="73453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Execução de modelagem de nicho ecológico com o 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modleR</a:t>
            </a:r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aixaDeTexto 20"/>
          <p:cNvSpPr txBox="1">
            <a:spLocks noChangeArrowheads="1"/>
          </p:cNvSpPr>
          <p:nvPr/>
        </p:nvSpPr>
        <p:spPr bwMode="auto">
          <a:xfrm>
            <a:off x="-1" y="1424442"/>
            <a:ext cx="331470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1- O </a:t>
            </a:r>
            <a:r>
              <a:rPr lang="pt-BR" sz="1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que é a modelagem de nicho </a:t>
            </a:r>
            <a:r>
              <a:rPr lang="pt-BR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ecológico?</a:t>
            </a:r>
            <a:endParaRPr lang="pt-BR" sz="17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ixaDeTexto 10"/>
          <p:cNvSpPr txBox="1">
            <a:spLocks noChangeArrowheads="1"/>
          </p:cNvSpPr>
          <p:nvPr/>
        </p:nvSpPr>
        <p:spPr bwMode="auto">
          <a:xfrm>
            <a:off x="129078" y="3075128"/>
            <a:ext cx="34548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Variáveis </a:t>
            </a: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mbientais:</a:t>
            </a:r>
          </a:p>
          <a:p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Temperatura/precipitação/altitude...</a:t>
            </a: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48631" y="3053715"/>
            <a:ext cx="3375618" cy="62865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Grupo 19"/>
          <p:cNvGrpSpPr/>
          <p:nvPr/>
        </p:nvGrpSpPr>
        <p:grpSpPr>
          <a:xfrm>
            <a:off x="4391369" y="1512689"/>
            <a:ext cx="3780092" cy="2372380"/>
            <a:chOff x="4246589" y="1390769"/>
            <a:chExt cx="3780092" cy="237238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6589" y="1390769"/>
              <a:ext cx="3714406" cy="2146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CaixaDeTexto 5"/>
            <p:cNvSpPr txBox="1">
              <a:spLocks noChangeArrowheads="1"/>
            </p:cNvSpPr>
            <p:nvPr/>
          </p:nvSpPr>
          <p:spPr bwMode="auto">
            <a:xfrm>
              <a:off x="5686425" y="3486150"/>
              <a:ext cx="234025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dirty="0">
                  <a:latin typeface="Verdana" pitchFamily="34" charset="0"/>
                  <a:ea typeface="Verdana" pitchFamily="34" charset="0"/>
                  <a:hlinkClick r:id="rId4"/>
                </a:rPr>
                <a:t>https://www.worldclim.org/</a:t>
              </a:r>
              <a:endParaRPr lang="pt-BR" sz="1200" dirty="0"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8477771" y="1346835"/>
            <a:ext cx="3714229" cy="2816999"/>
            <a:chOff x="8462531" y="1323975"/>
            <a:chExt cx="3714229" cy="2816999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62531" y="1323975"/>
              <a:ext cx="3714229" cy="261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tângulo 7"/>
            <p:cNvSpPr>
              <a:spLocks noChangeArrowheads="1"/>
            </p:cNvSpPr>
            <p:nvPr/>
          </p:nvSpPr>
          <p:spPr bwMode="auto">
            <a:xfrm>
              <a:off x="10130155" y="3863975"/>
              <a:ext cx="191590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200" dirty="0">
                  <a:latin typeface="Verdana" pitchFamily="34" charset="0"/>
                  <a:ea typeface="Verdana" pitchFamily="34" charset="0"/>
                  <a:hlinkClick r:id="rId6"/>
                </a:rPr>
                <a:t>http://ecoclimate.org/</a:t>
              </a:r>
              <a:endParaRPr lang="pt-BR" sz="1200" dirty="0"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2200275" y="4080511"/>
            <a:ext cx="4558889" cy="2777489"/>
            <a:chOff x="1598295" y="4004311"/>
            <a:chExt cx="4558889" cy="277748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98295" y="4004311"/>
              <a:ext cx="4505325" cy="2524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tângulo 14"/>
            <p:cNvSpPr/>
            <p:nvPr/>
          </p:nvSpPr>
          <p:spPr>
            <a:xfrm>
              <a:off x="4172345" y="6504801"/>
              <a:ext cx="198483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>
                  <a:latin typeface="Verdana" pitchFamily="34" charset="0"/>
                  <a:ea typeface="Verdana" pitchFamily="34" charset="0"/>
                  <a:hlinkClick r:id="rId8"/>
                </a:rPr>
                <a:t>http://mapbiomas.org/</a:t>
              </a:r>
              <a:endParaRPr lang="pt-BR" sz="1200" dirty="0"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7369729" y="4135438"/>
            <a:ext cx="4266336" cy="2684462"/>
            <a:chOff x="7101840" y="4135438"/>
            <a:chExt cx="3966983" cy="268446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01840" y="4135438"/>
              <a:ext cx="3619500" cy="2352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tângulo 15"/>
            <p:cNvSpPr/>
            <p:nvPr/>
          </p:nvSpPr>
          <p:spPr>
            <a:xfrm>
              <a:off x="7555489" y="6542901"/>
              <a:ext cx="351333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>
                  <a:latin typeface="Verdana" pitchFamily="34" charset="0"/>
                  <a:ea typeface="Verdana" pitchFamily="34" charset="0"/>
                  <a:hlinkClick r:id="rId10"/>
                </a:rPr>
                <a:t>https://cgiarcsi.community/category/data/</a:t>
              </a:r>
              <a:endParaRPr lang="pt-BR" sz="1200" dirty="0">
                <a:latin typeface="Verdana" pitchFamily="34" charset="0"/>
                <a:ea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aixaDeTexto 20"/>
          <p:cNvSpPr txBox="1">
            <a:spLocks noChangeArrowheads="1"/>
          </p:cNvSpPr>
          <p:nvPr/>
        </p:nvSpPr>
        <p:spPr bwMode="auto">
          <a:xfrm>
            <a:off x="183697" y="1538742"/>
            <a:ext cx="5965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1- O </a:t>
            </a:r>
            <a:r>
              <a:rPr lang="pt-B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que é a modelagem de nicho </a:t>
            </a:r>
            <a:r>
              <a:rPr 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ecológico?</a:t>
            </a:r>
            <a:endParaRPr lang="pt-B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ítulo 5"/>
          <p:cNvSpPr txBox="1">
            <a:spLocks/>
          </p:cNvSpPr>
          <p:nvPr/>
        </p:nvSpPr>
        <p:spPr bwMode="auto">
          <a:xfrm>
            <a:off x="0" y="333375"/>
            <a:ext cx="73453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Execução de modelagem de nicho ecológico com o 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modleR</a:t>
            </a:r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581014" y="3159817"/>
            <a:ext cx="4593231" cy="2142214"/>
            <a:chOff x="1371176" y="3614632"/>
            <a:chExt cx="3674426" cy="1269595"/>
          </a:xfrm>
        </p:grpSpPr>
        <p:sp>
          <p:nvSpPr>
            <p:cNvPr id="19" name="Retângulo 18"/>
            <p:cNvSpPr/>
            <p:nvPr/>
          </p:nvSpPr>
          <p:spPr>
            <a:xfrm>
              <a:off x="1500721" y="3872298"/>
              <a:ext cx="1165810" cy="517177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2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smtClean="0"/>
            </a:p>
            <a:p>
              <a:pPr algn="ctr"/>
              <a:endParaRPr lang="pt-BR" dirty="0"/>
            </a:p>
          </p:txBody>
        </p:sp>
        <p:grpSp>
          <p:nvGrpSpPr>
            <p:cNvPr id="34" name="Grupo 33"/>
            <p:cNvGrpSpPr/>
            <p:nvPr/>
          </p:nvGrpSpPr>
          <p:grpSpPr>
            <a:xfrm>
              <a:off x="1371176" y="3614632"/>
              <a:ext cx="3674426" cy="1269595"/>
              <a:chOff x="1361016" y="3045672"/>
              <a:chExt cx="3674426" cy="1269595"/>
            </a:xfrm>
          </p:grpSpPr>
          <p:sp>
            <p:nvSpPr>
              <p:cNvPr id="20" name="CaixaDeTexto 19"/>
              <p:cNvSpPr txBox="1"/>
              <p:nvPr/>
            </p:nvSpPr>
            <p:spPr>
              <a:xfrm>
                <a:off x="1361016" y="3283566"/>
                <a:ext cx="1426992" cy="70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dirty="0" smtClean="0">
                    <a:latin typeface="Verdana" pitchFamily="34" charset="0"/>
                    <a:ea typeface="Verdana" pitchFamily="34" charset="0"/>
                  </a:rPr>
                  <a:t>Execução da Modelagem</a:t>
                </a:r>
              </a:p>
            </p:txBody>
          </p:sp>
          <p:sp>
            <p:nvSpPr>
              <p:cNvPr id="23" name="Retângulo 22"/>
              <p:cNvSpPr/>
              <p:nvPr/>
            </p:nvSpPr>
            <p:spPr>
              <a:xfrm>
                <a:off x="2997089" y="3045672"/>
                <a:ext cx="1828424" cy="547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pt-BR" sz="10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ctr"/>
                <a:r>
                  <a:rPr lang="pt-BR" sz="16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Envelope climático</a:t>
                </a:r>
              </a:p>
              <a:p>
                <a:pPr algn="ctr"/>
                <a:endParaRPr lang="pt-BR" sz="12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ctr"/>
                <a:endParaRPr lang="pt-BR" sz="16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3088337" y="3570586"/>
                <a:ext cx="1562155" cy="200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600" dirty="0" smtClean="0">
                    <a:latin typeface="Verdana" pitchFamily="34" charset="0"/>
                    <a:ea typeface="Verdana" pitchFamily="34" charset="0"/>
                  </a:rPr>
                  <a:t>Ajuste estatístico</a:t>
                </a:r>
              </a:p>
            </p:txBody>
          </p:sp>
          <p:sp>
            <p:nvSpPr>
              <p:cNvPr id="28" name="Retângulo 27"/>
              <p:cNvSpPr/>
              <p:nvPr/>
            </p:nvSpPr>
            <p:spPr>
              <a:xfrm>
                <a:off x="2837242" y="4005178"/>
                <a:ext cx="2198200" cy="310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600" dirty="0" smtClean="0">
                    <a:latin typeface="Verdana" pitchFamily="34" charset="0"/>
                    <a:ea typeface="Verdana" pitchFamily="34" charset="0"/>
                  </a:rPr>
                  <a:t>Aprendizado de máquina</a:t>
                </a:r>
              </a:p>
              <a:p>
                <a:pPr algn="ctr"/>
                <a:endParaRPr lang="pt-BR" sz="12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5798" y="3094120"/>
            <a:ext cx="4119985" cy="209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CaixaDeTexto 13"/>
          <p:cNvSpPr txBox="1">
            <a:spLocks noChangeArrowheads="1"/>
          </p:cNvSpPr>
          <p:nvPr/>
        </p:nvSpPr>
        <p:spPr bwMode="auto">
          <a:xfrm>
            <a:off x="7938104" y="2278751"/>
            <a:ext cx="3844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Mapa de adequabilidade ambiental </a:t>
            </a:r>
          </a:p>
          <a:p>
            <a:pPr algn="ctr"/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(Output)</a:t>
            </a:r>
            <a:endParaRPr lang="pt-B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Chave direita 35"/>
          <p:cNvSpPr/>
          <p:nvPr/>
        </p:nvSpPr>
        <p:spPr>
          <a:xfrm>
            <a:off x="7216140" y="2618104"/>
            <a:ext cx="254000" cy="3077845"/>
          </a:xfrm>
          <a:prstGeom prst="rightBrace">
            <a:avLst>
              <a:gd name="adj1" fmla="val 8333"/>
              <a:gd name="adj2" fmla="val 5332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7991475" y="2236866"/>
            <a:ext cx="3619499" cy="601583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9214" y="2857500"/>
            <a:ext cx="2090273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tângulo 20"/>
          <p:cNvSpPr/>
          <p:nvPr/>
        </p:nvSpPr>
        <p:spPr>
          <a:xfrm>
            <a:off x="2906003" y="2625209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Verdana" pitchFamily="34" charset="0"/>
                <a:ea typeface="Verdana" pitchFamily="34" charset="0"/>
              </a:rPr>
              <a:t>Algoritmos: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CaixaDeTexto 19"/>
          <p:cNvSpPr txBox="1">
            <a:spLocks noChangeArrowheads="1"/>
          </p:cNvSpPr>
          <p:nvPr/>
        </p:nvSpPr>
        <p:spPr bwMode="auto">
          <a:xfrm>
            <a:off x="266699" y="2039711"/>
            <a:ext cx="6391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latin typeface="Verdana" pitchFamily="34" charset="0"/>
                <a:ea typeface="Verdana" pitchFamily="34" charset="0"/>
              </a:rPr>
              <a:t>Impactos de mudanças climáticas</a:t>
            </a:r>
            <a:endParaRPr lang="pt-BR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3" name="Título 5"/>
          <p:cNvSpPr txBox="1">
            <a:spLocks/>
          </p:cNvSpPr>
          <p:nvPr/>
        </p:nvSpPr>
        <p:spPr bwMode="auto">
          <a:xfrm>
            <a:off x="0" y="333375"/>
            <a:ext cx="73453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Execução de modelagem de nicho ecológico com o 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modleR</a:t>
            </a:r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561840" y="5610225"/>
            <a:ext cx="1502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latin typeface="Verdana" pitchFamily="34" charset="0"/>
                <a:ea typeface="Verdana" pitchFamily="34" charset="0"/>
              </a:rPr>
              <a:t>Carvalho </a:t>
            </a:r>
            <a:r>
              <a:rPr lang="pt-BR" sz="1000" dirty="0" err="1" smtClean="0">
                <a:latin typeface="Verdana" pitchFamily="34" charset="0"/>
                <a:ea typeface="Verdana" pitchFamily="34" charset="0"/>
              </a:rPr>
              <a:t>et</a:t>
            </a:r>
            <a:r>
              <a:rPr lang="pt-BR" sz="1000" dirty="0" smtClean="0">
                <a:latin typeface="Verdana" pitchFamily="34" charset="0"/>
                <a:ea typeface="Verdana" pitchFamily="34" charset="0"/>
              </a:rPr>
              <a:t> al. 2015</a:t>
            </a:r>
            <a:endParaRPr lang="pt-BR" sz="10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" y="2309615"/>
            <a:ext cx="6156474" cy="322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ixaDeTexto 8"/>
          <p:cNvSpPr txBox="1">
            <a:spLocks noChangeArrowheads="1"/>
          </p:cNvSpPr>
          <p:nvPr/>
        </p:nvSpPr>
        <p:spPr bwMode="auto">
          <a:xfrm>
            <a:off x="8648700" y="1770876"/>
            <a:ext cx="2343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latin typeface="Verdana" pitchFamily="34" charset="0"/>
                <a:ea typeface="Verdana" pitchFamily="34" charset="0"/>
              </a:rPr>
              <a:t>Biogeografia </a:t>
            </a:r>
          </a:p>
          <a:p>
            <a:pPr algn="ctr"/>
            <a:r>
              <a:rPr lang="pt-BR" sz="1200" dirty="0" smtClean="0">
                <a:latin typeface="Verdana" pitchFamily="34" charset="0"/>
                <a:ea typeface="Verdana" pitchFamily="34" charset="0"/>
              </a:rPr>
              <a:t>Diversidade na Amazônia</a:t>
            </a:r>
            <a:endParaRPr lang="pt-BR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247650" y="1576842"/>
            <a:ext cx="340042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Aplicações</a:t>
            </a:r>
            <a:endParaRPr lang="pt-BR" sz="17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599" y="2324100"/>
            <a:ext cx="3830181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CaixaDeTexto 19"/>
          <p:cNvSpPr txBox="1"/>
          <p:nvPr/>
        </p:nvSpPr>
        <p:spPr>
          <a:xfrm>
            <a:off x="10452100" y="5478304"/>
            <a:ext cx="1244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latin typeface="Verdana" pitchFamily="34" charset="0"/>
                <a:ea typeface="Verdana" pitchFamily="34" charset="0"/>
              </a:rPr>
              <a:t>Silva </a:t>
            </a:r>
            <a:r>
              <a:rPr lang="pt-BR" sz="1000" dirty="0" err="1" smtClean="0">
                <a:latin typeface="Verdana" pitchFamily="34" charset="0"/>
                <a:ea typeface="Verdana" pitchFamily="34" charset="0"/>
              </a:rPr>
              <a:t>et</a:t>
            </a:r>
            <a:r>
              <a:rPr lang="pt-BR" sz="1000" dirty="0" smtClean="0">
                <a:latin typeface="Verdana" pitchFamily="34" charset="0"/>
                <a:ea typeface="Verdana" pitchFamily="34" charset="0"/>
              </a:rPr>
              <a:t> al. 2019</a:t>
            </a:r>
            <a:endParaRPr lang="pt-BR" sz="100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819" y="2559049"/>
            <a:ext cx="5533041" cy="242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098040" y="2195830"/>
            <a:ext cx="2877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Verdana" pitchFamily="34" charset="0"/>
                <a:ea typeface="Verdana" pitchFamily="34" charset="0"/>
              </a:rPr>
              <a:t>Mapeamento de espécies raras</a:t>
            </a:r>
            <a:endParaRPr lang="pt-BR" sz="12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1" y="1811709"/>
            <a:ext cx="4953000" cy="464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9927590" y="6487478"/>
            <a:ext cx="1635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Strassburg</a:t>
            </a:r>
            <a:r>
              <a:rPr lang="pt-BR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et</a:t>
            </a:r>
            <a:r>
              <a:rPr lang="pt-BR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al. 2018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053070" y="1501140"/>
            <a:ext cx="2250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Verdana" pitchFamily="34" charset="0"/>
                <a:ea typeface="Verdana" pitchFamily="34" charset="0"/>
              </a:rPr>
              <a:t>Estratégias de restauração</a:t>
            </a:r>
            <a:endParaRPr lang="pt-BR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9" name="Título 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Execução de modelagem de nicho ecológico com o 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modleR</a:t>
            </a:r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678659" y="4897279"/>
            <a:ext cx="1462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latin typeface="Verdana" pitchFamily="34" charset="0"/>
                <a:ea typeface="Verdana" pitchFamily="34" charset="0"/>
              </a:rPr>
              <a:t>Siqueira </a:t>
            </a:r>
            <a:r>
              <a:rPr lang="pt-BR" sz="1000" dirty="0" err="1" smtClean="0">
                <a:latin typeface="Verdana" pitchFamily="34" charset="0"/>
                <a:ea typeface="Verdana" pitchFamily="34" charset="0"/>
              </a:rPr>
              <a:t>et</a:t>
            </a:r>
            <a:r>
              <a:rPr lang="pt-BR" sz="1000" dirty="0" smtClean="0">
                <a:latin typeface="Verdana" pitchFamily="34" charset="0"/>
                <a:ea typeface="Verdana" pitchFamily="34" charset="0"/>
              </a:rPr>
              <a:t> al. 2008</a:t>
            </a:r>
            <a:endParaRPr lang="pt-BR" sz="10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247650" y="1576842"/>
            <a:ext cx="340042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Aplicações</a:t>
            </a:r>
            <a:endParaRPr lang="pt-BR" sz="17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37457" y="1632858"/>
            <a:ext cx="11517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Verdana" pitchFamily="34" charset="0"/>
              <a:ea typeface="Verdana" pitchFamily="34" charset="0"/>
            </a:endParaRPr>
          </a:p>
          <a:p>
            <a:endParaRPr lang="pt-BR" dirty="0">
              <a:latin typeface="Verdana" pitchFamily="34" charset="0"/>
              <a:ea typeface="Verdana" pitchFamily="34" charset="0"/>
            </a:endParaRPr>
          </a:p>
          <a:p>
            <a:endParaRPr lang="pt-BR" dirty="0" smtClean="0">
              <a:latin typeface="Verdana" pitchFamily="34" charset="0"/>
              <a:ea typeface="Verdana" pitchFamily="34" charset="0"/>
            </a:endParaRPr>
          </a:p>
          <a:p>
            <a:endParaRPr lang="pt-BR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0960" y="1615441"/>
            <a:ext cx="4348480" cy="249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ítulo 5"/>
          <p:cNvSpPr txBox="1">
            <a:spLocks/>
          </p:cNvSpPr>
          <p:nvPr/>
        </p:nvSpPr>
        <p:spPr bwMode="auto">
          <a:xfrm>
            <a:off x="0" y="333375"/>
            <a:ext cx="73453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Execução de modelagem de nicho ecológico com o 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modleR</a:t>
            </a:r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C:\Users\taina\Downloads\arcabouc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296" y="2066118"/>
            <a:ext cx="7434578" cy="4507401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813523" y="6423759"/>
            <a:ext cx="47052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latin typeface="Verdana" pitchFamily="34" charset="0"/>
                <a:ea typeface="Verdana" pitchFamily="34" charset="0"/>
                <a:hlinkClick r:id="rId5"/>
              </a:rPr>
              <a:t>https://github.com/Model-R/modelr-web</a:t>
            </a:r>
            <a:endParaRPr lang="pt-BR" sz="14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64160" y="1537970"/>
            <a:ext cx="16546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err="1" smtClean="0">
                <a:latin typeface="Verdana" pitchFamily="34" charset="0"/>
                <a:ea typeface="Verdana" pitchFamily="34" charset="0"/>
              </a:rPr>
              <a:t>modleR</a:t>
            </a:r>
            <a:r>
              <a:rPr lang="pt-BR" sz="2200" dirty="0" smtClean="0">
                <a:latin typeface="Verdana" pitchFamily="34" charset="0"/>
                <a:ea typeface="Verdana" pitchFamily="34" charset="0"/>
              </a:rPr>
              <a:t> ...</a:t>
            </a:r>
            <a:endParaRPr lang="pt-BR" sz="220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cerrame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4697</TotalTime>
  <Words>892</Words>
  <Application>Microsoft Office PowerPoint</Application>
  <PresentationFormat>Personalizar</PresentationFormat>
  <Paragraphs>200</Paragraphs>
  <Slides>22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22</vt:i4>
      </vt:variant>
    </vt:vector>
  </HeadingPairs>
  <TitlesOfParts>
    <vt:vector size="25" baseType="lpstr">
      <vt:lpstr>Master Capa</vt:lpstr>
      <vt:lpstr>Miolo</vt:lpstr>
      <vt:lpstr>Encerramento</vt:lpstr>
      <vt:lpstr>Execução de modelagem de nicho ecológico com o modleR</vt:lpstr>
      <vt:lpstr>Slide 2</vt:lpstr>
      <vt:lpstr>Slide 3</vt:lpstr>
      <vt:lpstr>Slide 4</vt:lpstr>
      <vt:lpstr>Slide 5</vt:lpstr>
      <vt:lpstr>Slide 6</vt:lpstr>
      <vt:lpstr>Slide 7</vt:lpstr>
      <vt:lpstr>Execução de modelagem de nicho ecológico com o modleR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Tainá Rocha</cp:lastModifiedBy>
  <cp:revision>506</cp:revision>
  <dcterms:created xsi:type="dcterms:W3CDTF">2018-05-22T16:49:34Z</dcterms:created>
  <dcterms:modified xsi:type="dcterms:W3CDTF">2019-08-27T17:10:29Z</dcterms:modified>
</cp:coreProperties>
</file>